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82D821-C99F-49AA-8884-63D394D23856}" v="1" dt="2024-03-08T12:43:57.5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1404" y="3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nl-NL"/>
              <a:t>Klik om stijl te bewerken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23D787F3-DDDE-405D-A5A7-2CC653DA668F}" type="datetimeFigureOut">
              <a:rPr lang="nl-NL" smtClean="0"/>
              <a:t>8-4-2024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80BBE9E-EE6A-4C2C-BFF5-68F918944636}" type="slidenum">
              <a:rPr lang="nl-NL" smtClean="0"/>
              <a:t>‹nr.›</a:t>
            </a:fld>
            <a:endParaRPr lang="nl-NL"/>
          </a:p>
        </p:txBody>
      </p:sp>
    </p:spTree>
    <p:extLst>
      <p:ext uri="{BB962C8B-B14F-4D97-AF65-F5344CB8AC3E}">
        <p14:creationId xmlns:p14="http://schemas.microsoft.com/office/powerpoint/2010/main" val="2372217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23D787F3-DDDE-405D-A5A7-2CC653DA668F}" type="datetimeFigureOut">
              <a:rPr lang="nl-NL" smtClean="0"/>
              <a:t>8-4-2024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80BBE9E-EE6A-4C2C-BFF5-68F918944636}" type="slidenum">
              <a:rPr lang="nl-NL" smtClean="0"/>
              <a:t>‹nr.›</a:t>
            </a:fld>
            <a:endParaRPr lang="nl-NL"/>
          </a:p>
        </p:txBody>
      </p:sp>
    </p:spTree>
    <p:extLst>
      <p:ext uri="{BB962C8B-B14F-4D97-AF65-F5344CB8AC3E}">
        <p14:creationId xmlns:p14="http://schemas.microsoft.com/office/powerpoint/2010/main" val="24391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23D787F3-DDDE-405D-A5A7-2CC653DA668F}" type="datetimeFigureOut">
              <a:rPr lang="nl-NL" smtClean="0"/>
              <a:t>8-4-2024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80BBE9E-EE6A-4C2C-BFF5-68F918944636}" type="slidenum">
              <a:rPr lang="nl-NL" smtClean="0"/>
              <a:t>‹nr.›</a:t>
            </a:fld>
            <a:endParaRPr lang="nl-NL"/>
          </a:p>
        </p:txBody>
      </p:sp>
    </p:spTree>
    <p:extLst>
      <p:ext uri="{BB962C8B-B14F-4D97-AF65-F5344CB8AC3E}">
        <p14:creationId xmlns:p14="http://schemas.microsoft.com/office/powerpoint/2010/main" val="1282976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23D787F3-DDDE-405D-A5A7-2CC653DA668F}" type="datetimeFigureOut">
              <a:rPr lang="nl-NL" smtClean="0"/>
              <a:t>8-4-2024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80BBE9E-EE6A-4C2C-BFF5-68F918944636}" type="slidenum">
              <a:rPr lang="nl-NL" smtClean="0"/>
              <a:t>‹nr.›</a:t>
            </a:fld>
            <a:endParaRPr lang="nl-NL"/>
          </a:p>
        </p:txBody>
      </p:sp>
    </p:spTree>
    <p:extLst>
      <p:ext uri="{BB962C8B-B14F-4D97-AF65-F5344CB8AC3E}">
        <p14:creationId xmlns:p14="http://schemas.microsoft.com/office/powerpoint/2010/main" val="231012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nl-NL"/>
              <a:t>Klik om stijl te bewerken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23D787F3-DDDE-405D-A5A7-2CC653DA668F}" type="datetimeFigureOut">
              <a:rPr lang="nl-NL" smtClean="0"/>
              <a:t>8-4-2024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80BBE9E-EE6A-4C2C-BFF5-68F918944636}" type="slidenum">
              <a:rPr lang="nl-NL" smtClean="0"/>
              <a:t>‹nr.›</a:t>
            </a:fld>
            <a:endParaRPr lang="nl-NL"/>
          </a:p>
        </p:txBody>
      </p:sp>
    </p:spTree>
    <p:extLst>
      <p:ext uri="{BB962C8B-B14F-4D97-AF65-F5344CB8AC3E}">
        <p14:creationId xmlns:p14="http://schemas.microsoft.com/office/powerpoint/2010/main" val="2080905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23D787F3-DDDE-405D-A5A7-2CC653DA668F}" type="datetimeFigureOut">
              <a:rPr lang="nl-NL" smtClean="0"/>
              <a:t>8-4-2024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E80BBE9E-EE6A-4C2C-BFF5-68F918944636}" type="slidenum">
              <a:rPr lang="nl-NL" smtClean="0"/>
              <a:t>‹nr.›</a:t>
            </a:fld>
            <a:endParaRPr lang="nl-NL"/>
          </a:p>
        </p:txBody>
      </p:sp>
    </p:spTree>
    <p:extLst>
      <p:ext uri="{BB962C8B-B14F-4D97-AF65-F5344CB8AC3E}">
        <p14:creationId xmlns:p14="http://schemas.microsoft.com/office/powerpoint/2010/main" val="1770487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nl-NL"/>
              <a:t>Klik om stijl te bewerken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629842" y="2505075"/>
            <a:ext cx="3868340"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4629150" y="2505075"/>
            <a:ext cx="3887391"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23D787F3-DDDE-405D-A5A7-2CC653DA668F}" type="datetimeFigureOut">
              <a:rPr lang="nl-NL" smtClean="0"/>
              <a:t>8-4-2024</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E80BBE9E-EE6A-4C2C-BFF5-68F918944636}" type="slidenum">
              <a:rPr lang="nl-NL" smtClean="0"/>
              <a:t>‹nr.›</a:t>
            </a:fld>
            <a:endParaRPr lang="nl-NL"/>
          </a:p>
        </p:txBody>
      </p:sp>
    </p:spTree>
    <p:extLst>
      <p:ext uri="{BB962C8B-B14F-4D97-AF65-F5344CB8AC3E}">
        <p14:creationId xmlns:p14="http://schemas.microsoft.com/office/powerpoint/2010/main" val="3080388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23D787F3-DDDE-405D-A5A7-2CC653DA668F}" type="datetimeFigureOut">
              <a:rPr lang="nl-NL" smtClean="0"/>
              <a:t>8-4-2024</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E80BBE9E-EE6A-4C2C-BFF5-68F918944636}" type="slidenum">
              <a:rPr lang="nl-NL" smtClean="0"/>
              <a:t>‹nr.›</a:t>
            </a:fld>
            <a:endParaRPr lang="nl-NL"/>
          </a:p>
        </p:txBody>
      </p:sp>
    </p:spTree>
    <p:extLst>
      <p:ext uri="{BB962C8B-B14F-4D97-AF65-F5344CB8AC3E}">
        <p14:creationId xmlns:p14="http://schemas.microsoft.com/office/powerpoint/2010/main" val="2368793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D787F3-DDDE-405D-A5A7-2CC653DA668F}" type="datetimeFigureOut">
              <a:rPr lang="nl-NL" smtClean="0"/>
              <a:t>8-4-2024</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E80BBE9E-EE6A-4C2C-BFF5-68F918944636}" type="slidenum">
              <a:rPr lang="nl-NL" smtClean="0"/>
              <a:t>‹nr.›</a:t>
            </a:fld>
            <a:endParaRPr lang="nl-NL"/>
          </a:p>
        </p:txBody>
      </p:sp>
    </p:spTree>
    <p:extLst>
      <p:ext uri="{BB962C8B-B14F-4D97-AF65-F5344CB8AC3E}">
        <p14:creationId xmlns:p14="http://schemas.microsoft.com/office/powerpoint/2010/main" val="293128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a:t>Klik om stijl te bewerken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23D787F3-DDDE-405D-A5A7-2CC653DA668F}" type="datetimeFigureOut">
              <a:rPr lang="nl-NL" smtClean="0"/>
              <a:t>8-4-2024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E80BBE9E-EE6A-4C2C-BFF5-68F918944636}" type="slidenum">
              <a:rPr lang="nl-NL" smtClean="0"/>
              <a:t>‹nr.›</a:t>
            </a:fld>
            <a:endParaRPr lang="nl-NL"/>
          </a:p>
        </p:txBody>
      </p:sp>
    </p:spTree>
    <p:extLst>
      <p:ext uri="{BB962C8B-B14F-4D97-AF65-F5344CB8AC3E}">
        <p14:creationId xmlns:p14="http://schemas.microsoft.com/office/powerpoint/2010/main" val="1631195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a:t>Klik om stijl te bewerken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23D787F3-DDDE-405D-A5A7-2CC653DA668F}" type="datetimeFigureOut">
              <a:rPr lang="nl-NL" smtClean="0"/>
              <a:t>8-4-2024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E80BBE9E-EE6A-4C2C-BFF5-68F918944636}" type="slidenum">
              <a:rPr lang="nl-NL" smtClean="0"/>
              <a:t>‹nr.›</a:t>
            </a:fld>
            <a:endParaRPr lang="nl-NL"/>
          </a:p>
        </p:txBody>
      </p:sp>
    </p:spTree>
    <p:extLst>
      <p:ext uri="{BB962C8B-B14F-4D97-AF65-F5344CB8AC3E}">
        <p14:creationId xmlns:p14="http://schemas.microsoft.com/office/powerpoint/2010/main" val="1857165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3D787F3-DDDE-405D-A5A7-2CC653DA668F}" type="datetimeFigureOut">
              <a:rPr lang="nl-NL" smtClean="0"/>
              <a:t>8-4-2024</a:t>
            </a:fld>
            <a:endParaRPr lang="nl-N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l-N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80BBE9E-EE6A-4C2C-BFF5-68F918944636}" type="slidenum">
              <a:rPr lang="nl-NL" smtClean="0"/>
              <a:t>‹nr.›</a:t>
            </a:fld>
            <a:endParaRPr lang="nl-NL"/>
          </a:p>
        </p:txBody>
      </p:sp>
    </p:spTree>
    <p:extLst>
      <p:ext uri="{BB962C8B-B14F-4D97-AF65-F5344CB8AC3E}">
        <p14:creationId xmlns:p14="http://schemas.microsoft.com/office/powerpoint/2010/main" val="19073640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513C6E-C4DB-1E5F-427D-18EC4BD1A59D}"/>
              </a:ext>
            </a:extLst>
          </p:cNvPr>
          <p:cNvSpPr>
            <a:spLocks noGrp="1"/>
          </p:cNvSpPr>
          <p:nvPr>
            <p:ph type="ctrTitle"/>
          </p:nvPr>
        </p:nvSpPr>
        <p:spPr>
          <a:xfrm>
            <a:off x="3989547" y="1130534"/>
            <a:ext cx="5125497" cy="2507351"/>
          </a:xfrm>
          <a:noFill/>
        </p:spPr>
        <p:txBody>
          <a:bodyPr>
            <a:normAutofit/>
          </a:bodyPr>
          <a:lstStyle/>
          <a:p>
            <a:pPr algn="l"/>
            <a:r>
              <a:rPr lang="nl-NL" sz="6000" dirty="0"/>
              <a:t>De Ringaanpak</a:t>
            </a:r>
          </a:p>
        </p:txBody>
      </p:sp>
      <p:sp>
        <p:nvSpPr>
          <p:cNvPr id="3" name="Ondertitel 2">
            <a:extLst>
              <a:ext uri="{FF2B5EF4-FFF2-40B4-BE49-F238E27FC236}">
                <a16:creationId xmlns:a16="http://schemas.microsoft.com/office/drawing/2014/main" id="{5114F3AB-6942-D490-DDCB-79C6B57B2A59}"/>
              </a:ext>
            </a:extLst>
          </p:cNvPr>
          <p:cNvSpPr>
            <a:spLocks noGrp="1"/>
          </p:cNvSpPr>
          <p:nvPr>
            <p:ph type="subTitle" idx="1"/>
          </p:nvPr>
        </p:nvSpPr>
        <p:spPr>
          <a:xfrm>
            <a:off x="3989547" y="3621343"/>
            <a:ext cx="4499130" cy="2009406"/>
          </a:xfrm>
          <a:noFill/>
        </p:spPr>
        <p:txBody>
          <a:bodyPr>
            <a:normAutofit fontScale="92500" lnSpcReduction="20000"/>
          </a:bodyPr>
          <a:lstStyle/>
          <a:p>
            <a:pPr algn="l"/>
            <a:r>
              <a:rPr lang="nl-NL" i="1" dirty="0"/>
              <a:t>Een groepsdynamische aanpak voor een veilige klas</a:t>
            </a:r>
          </a:p>
          <a:p>
            <a:pPr algn="l"/>
            <a:endParaRPr lang="nl-NL" dirty="0"/>
          </a:p>
          <a:p>
            <a:pPr algn="l"/>
            <a:endParaRPr lang="nl-NL" b="1" dirty="0"/>
          </a:p>
          <a:p>
            <a:pPr algn="l"/>
            <a:r>
              <a:rPr lang="nl-NL" b="1" dirty="0"/>
              <a:t>BESCHRIJVINGEN VAN DE RINGEN</a:t>
            </a:r>
          </a:p>
        </p:txBody>
      </p:sp>
      <p:pic>
        <p:nvPicPr>
          <p:cNvPr id="4" name="Afbeelding 3">
            <a:extLst>
              <a:ext uri="{FF2B5EF4-FFF2-40B4-BE49-F238E27FC236}">
                <a16:creationId xmlns:a16="http://schemas.microsoft.com/office/drawing/2014/main" id="{BC7B45CE-70E5-D31D-D1E4-75A37DB63F96}"/>
              </a:ext>
            </a:extLst>
          </p:cNvPr>
          <p:cNvPicPr>
            <a:picLocks noChangeAspect="1"/>
          </p:cNvPicPr>
          <p:nvPr/>
        </p:nvPicPr>
        <p:blipFill rotWithShape="1">
          <a:blip r:embed="rId2"/>
          <a:srcRect t="3166" r="2" b="2"/>
          <a:stretch/>
        </p:blipFill>
        <p:spPr>
          <a:xfrm>
            <a:off x="15" y="857257"/>
            <a:ext cx="3744739" cy="5143493"/>
          </a:xfrm>
          <a:prstGeom prst="rect">
            <a:avLst/>
          </a:prstGeom>
        </p:spPr>
      </p:pic>
      <p:pic>
        <p:nvPicPr>
          <p:cNvPr id="8" name="Afbeelding 7" descr="Afbeelding met Graphics, Lettertype, logo, symbool&#10;&#10;Automatisch gegenereerde beschrijving">
            <a:extLst>
              <a:ext uri="{FF2B5EF4-FFF2-40B4-BE49-F238E27FC236}">
                <a16:creationId xmlns:a16="http://schemas.microsoft.com/office/drawing/2014/main" id="{271C29B2-F6D4-E43D-A435-59BC2EB0E8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1850" y="883521"/>
            <a:ext cx="963194" cy="311666"/>
          </a:xfrm>
          <a:prstGeom prst="rect">
            <a:avLst/>
          </a:prstGeom>
        </p:spPr>
      </p:pic>
    </p:spTree>
    <p:extLst>
      <p:ext uri="{BB962C8B-B14F-4D97-AF65-F5344CB8AC3E}">
        <p14:creationId xmlns:p14="http://schemas.microsoft.com/office/powerpoint/2010/main" val="1219713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291559-738A-69B8-70A2-1BBD151339C2}"/>
              </a:ext>
            </a:extLst>
          </p:cNvPr>
          <p:cNvSpPr>
            <a:spLocks noGrp="1"/>
          </p:cNvSpPr>
          <p:nvPr>
            <p:ph type="title"/>
          </p:nvPr>
        </p:nvSpPr>
        <p:spPr>
          <a:xfrm>
            <a:off x="28956" y="56231"/>
            <a:ext cx="9086087" cy="994172"/>
          </a:xfrm>
        </p:spPr>
        <p:txBody>
          <a:bodyPr/>
          <a:lstStyle/>
          <a:p>
            <a:pPr algn="ctr"/>
            <a:r>
              <a:rPr lang="nl-NL" b="1" dirty="0"/>
              <a:t>RING 1:</a:t>
            </a:r>
          </a:p>
        </p:txBody>
      </p:sp>
      <p:sp>
        <p:nvSpPr>
          <p:cNvPr id="3" name="Tijdelijke aanduiding voor inhoud 2">
            <a:extLst>
              <a:ext uri="{FF2B5EF4-FFF2-40B4-BE49-F238E27FC236}">
                <a16:creationId xmlns:a16="http://schemas.microsoft.com/office/drawing/2014/main" id="{8478AF41-8317-2300-4DAD-D3D6673AC6D2}"/>
              </a:ext>
            </a:extLst>
          </p:cNvPr>
          <p:cNvSpPr>
            <a:spLocks noGrp="1"/>
          </p:cNvSpPr>
          <p:nvPr>
            <p:ph idx="1"/>
          </p:nvPr>
        </p:nvSpPr>
        <p:spPr>
          <a:xfrm>
            <a:off x="829396" y="1087119"/>
            <a:ext cx="7485205" cy="5770881"/>
          </a:xfrm>
        </p:spPr>
        <p:txBody>
          <a:bodyPr>
            <a:normAutofit fontScale="92500" lnSpcReduction="10000"/>
          </a:bodyPr>
          <a:lstStyle/>
          <a:p>
            <a:pPr marL="342900" indent="-342900">
              <a:buFont typeface="Symbol" panose="05050102010706020507" pitchFamily="18" charset="2"/>
              <a:buChar char=""/>
            </a:pPr>
            <a:r>
              <a:rPr lang="nl-NL" sz="1800" kern="100" dirty="0">
                <a:effectLst/>
                <a:latin typeface="Aptos" panose="020B0004020202020204" pitchFamily="34" charset="0"/>
                <a:ea typeface="Aptos" panose="020B0004020202020204" pitchFamily="34" charset="0"/>
                <a:cs typeface="Times New Roman" panose="02020603050405020304" pitchFamily="18" charset="0"/>
              </a:rPr>
              <a:t>Het gaat (meestal) om één leerling. Veel klasgenoten </a:t>
            </a:r>
            <a:r>
              <a:rPr lang="nl-NL" sz="1800" b="1" kern="100" dirty="0">
                <a:effectLst/>
                <a:latin typeface="Aptos" panose="020B0004020202020204" pitchFamily="34" charset="0"/>
                <a:ea typeface="Aptos" panose="020B0004020202020204" pitchFamily="34" charset="0"/>
                <a:cs typeface="Times New Roman" panose="02020603050405020304" pitchFamily="18" charset="0"/>
              </a:rPr>
              <a:t>letten op deze leerling.</a:t>
            </a:r>
            <a:endParaRPr lang="nl-NL"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Font typeface="Symbol" panose="05050102010706020507" pitchFamily="18" charset="2"/>
              <a:buChar char=""/>
            </a:pPr>
            <a:r>
              <a:rPr lang="nl-NL" sz="1800" kern="100" dirty="0">
                <a:effectLst/>
                <a:latin typeface="Aptos" panose="020B0004020202020204" pitchFamily="34" charset="0"/>
                <a:ea typeface="Aptos" panose="020B0004020202020204" pitchFamily="34" charset="0"/>
                <a:cs typeface="Times New Roman" panose="02020603050405020304" pitchFamily="18" charset="0"/>
              </a:rPr>
              <a:t>Deze leerling </a:t>
            </a:r>
            <a:r>
              <a:rPr lang="nl-NL" sz="1800" b="1" kern="100" dirty="0">
                <a:effectLst/>
                <a:latin typeface="Aptos" panose="020B0004020202020204" pitchFamily="34" charset="0"/>
                <a:ea typeface="Aptos" panose="020B0004020202020204" pitchFamily="34" charset="0"/>
                <a:cs typeface="Times New Roman" panose="02020603050405020304" pitchFamily="18" charset="0"/>
              </a:rPr>
              <a:t>gaat (soms) verder dan anderen</a:t>
            </a:r>
            <a:r>
              <a:rPr lang="nl-NL" sz="1800" kern="100" dirty="0">
                <a:effectLst/>
                <a:latin typeface="Aptos" panose="020B0004020202020204" pitchFamily="34" charset="0"/>
                <a:ea typeface="Aptos" panose="020B0004020202020204" pitchFamily="34" charset="0"/>
                <a:cs typeface="Times New Roman" panose="02020603050405020304" pitchFamily="18" charset="0"/>
              </a:rPr>
              <a:t>; bijvoorbeeld een grote mond opzetten, in discussie gaan, de leraar negeren of niet luisteren. Dat levert bij anderen soms spanning op. </a:t>
            </a:r>
          </a:p>
          <a:p>
            <a:pPr marL="342900" lvl="0" indent="-342900">
              <a:buFont typeface="Symbol" panose="05050102010706020507" pitchFamily="18" charset="2"/>
              <a:buChar char=""/>
            </a:pPr>
            <a:r>
              <a:rPr lang="nl-NL" sz="1800" kern="100" dirty="0">
                <a:effectLst/>
                <a:latin typeface="Aptos" panose="020B0004020202020204" pitchFamily="34" charset="0"/>
                <a:ea typeface="Aptos" panose="020B0004020202020204" pitchFamily="34" charset="0"/>
                <a:cs typeface="Times New Roman" panose="02020603050405020304" pitchFamily="18" charset="0"/>
              </a:rPr>
              <a:t>Deze leerling speelt vaker de </a:t>
            </a:r>
            <a:r>
              <a:rPr lang="nl-NL" sz="1800" b="1" kern="100" dirty="0">
                <a:effectLst/>
                <a:latin typeface="Aptos" panose="020B0004020202020204" pitchFamily="34" charset="0"/>
                <a:ea typeface="Aptos" panose="020B0004020202020204" pitchFamily="34" charset="0"/>
                <a:cs typeface="Times New Roman" panose="02020603050405020304" pitchFamily="18" charset="0"/>
              </a:rPr>
              <a:t>‘baas’ </a:t>
            </a:r>
            <a:r>
              <a:rPr lang="nl-NL" sz="1800" kern="100" dirty="0">
                <a:effectLst/>
                <a:latin typeface="Aptos" panose="020B0004020202020204" pitchFamily="34" charset="0"/>
                <a:ea typeface="Aptos" panose="020B0004020202020204" pitchFamily="34" charset="0"/>
                <a:cs typeface="Times New Roman" panose="02020603050405020304" pitchFamily="18" charset="0"/>
              </a:rPr>
              <a:t>over andere leerlingen. Hij of zij bepaalt bijvoorbeeld wie er bij mag zitten en wie niet. Dat gaat soms heel onaardig. Dan </a:t>
            </a:r>
            <a:r>
              <a:rPr lang="nl-NL" sz="1800" b="1" kern="100" dirty="0">
                <a:effectLst/>
                <a:latin typeface="Aptos" panose="020B0004020202020204" pitchFamily="34" charset="0"/>
                <a:ea typeface="Aptos" panose="020B0004020202020204" pitchFamily="34" charset="0"/>
                <a:cs typeface="Times New Roman" panose="02020603050405020304" pitchFamily="18" charset="0"/>
              </a:rPr>
              <a:t>pest</a:t>
            </a:r>
            <a:r>
              <a:rPr lang="nl-NL" sz="1800" kern="100" dirty="0">
                <a:effectLst/>
                <a:latin typeface="Aptos" panose="020B0004020202020204" pitchFamily="34" charset="0"/>
                <a:ea typeface="Aptos" panose="020B0004020202020204" pitchFamily="34" charset="0"/>
                <a:cs typeface="Times New Roman" panose="02020603050405020304" pitchFamily="18" charset="0"/>
              </a:rPr>
              <a:t> deze leerling of worden er nare opmerkingen gemaakt.</a:t>
            </a:r>
          </a:p>
          <a:p>
            <a:pPr marL="342900" lvl="0" indent="-342900">
              <a:buFont typeface="Symbol" panose="05050102010706020507" pitchFamily="18" charset="2"/>
              <a:buChar char=""/>
            </a:pPr>
            <a:r>
              <a:rPr lang="nl-NL" sz="1800" kern="100" dirty="0">
                <a:effectLst/>
                <a:latin typeface="Aptos" panose="020B0004020202020204" pitchFamily="34" charset="0"/>
                <a:ea typeface="Aptos" panose="020B0004020202020204" pitchFamily="34" charset="0"/>
                <a:cs typeface="Times New Roman" panose="02020603050405020304" pitchFamily="18" charset="0"/>
              </a:rPr>
              <a:t>Soms zie je dat deze leerling kan dreigen, flink boos wordt of zich hard gedraagt naar anderen.</a:t>
            </a:r>
          </a:p>
          <a:p>
            <a:pPr marL="342900" lvl="0" indent="-342900">
              <a:buFont typeface="Symbol" panose="05050102010706020507" pitchFamily="18" charset="2"/>
              <a:buChar char=""/>
            </a:pPr>
            <a:r>
              <a:rPr lang="nl-NL" sz="1800" kern="100" dirty="0">
                <a:effectLst/>
                <a:latin typeface="Aptos" panose="020B0004020202020204" pitchFamily="34" charset="0"/>
                <a:ea typeface="Aptos" panose="020B0004020202020204" pitchFamily="34" charset="0"/>
                <a:cs typeface="Times New Roman" panose="02020603050405020304" pitchFamily="18" charset="0"/>
              </a:rPr>
              <a:t>Het kan ook zijn dat je het minder goed ziet. In kleedkamers, op het plein, na schooltijd; dáár maken ze bijvoorbeeld opmerkingen over gedrag of uiterlijk van anderen. Ze </a:t>
            </a:r>
            <a:r>
              <a:rPr lang="nl-NL" sz="1800" b="1" kern="100" dirty="0">
                <a:effectLst/>
                <a:latin typeface="Aptos" panose="020B0004020202020204" pitchFamily="34" charset="0"/>
                <a:ea typeface="Aptos" panose="020B0004020202020204" pitchFamily="34" charset="0"/>
                <a:cs typeface="Times New Roman" panose="02020603050405020304" pitchFamily="18" charset="0"/>
              </a:rPr>
              <a:t>sluiten anderen buiten</a:t>
            </a:r>
            <a:r>
              <a:rPr lang="nl-NL" sz="1800" kern="100" dirty="0">
                <a:effectLst/>
                <a:latin typeface="Aptos" panose="020B0004020202020204" pitchFamily="34" charset="0"/>
                <a:ea typeface="Aptos" panose="020B0004020202020204" pitchFamily="34" charset="0"/>
                <a:cs typeface="Times New Roman" panose="02020603050405020304" pitchFamily="18" charset="0"/>
              </a:rPr>
              <a:t>. Ze doen dat zonder dat de leraar het ziet. </a:t>
            </a:r>
          </a:p>
          <a:p>
            <a:pPr marL="342900" lvl="0" indent="-342900">
              <a:buFont typeface="Symbol" panose="05050102010706020507" pitchFamily="18" charset="2"/>
              <a:buChar char=""/>
            </a:pPr>
            <a:r>
              <a:rPr lang="nl-NL" sz="1800" kern="100" dirty="0">
                <a:effectLst/>
                <a:latin typeface="Aptos" panose="020B0004020202020204" pitchFamily="34" charset="0"/>
                <a:ea typeface="Aptos" panose="020B0004020202020204" pitchFamily="34" charset="0"/>
                <a:cs typeface="Times New Roman" panose="02020603050405020304" pitchFamily="18" charset="0"/>
              </a:rPr>
              <a:t>Ben je een keer alleen met deze leerling? Dan doet deze leerling soms heel aardig. Zijn ze met hun groepje? Dan kan het gedrag veranderen. </a:t>
            </a:r>
          </a:p>
          <a:p>
            <a:pPr marL="342900" lvl="0" indent="-342900">
              <a:buFont typeface="Symbol" panose="05050102010706020507" pitchFamily="18" charset="2"/>
              <a:buChar char=""/>
            </a:pPr>
            <a:r>
              <a:rPr lang="nl-NL" sz="1800" kern="100" dirty="0">
                <a:effectLst/>
                <a:latin typeface="Aptos" panose="020B0004020202020204" pitchFamily="34" charset="0"/>
                <a:ea typeface="Aptos" panose="020B0004020202020204" pitchFamily="34" charset="0"/>
                <a:cs typeface="Times New Roman" panose="02020603050405020304" pitchFamily="18" charset="0"/>
              </a:rPr>
              <a:t>Gaat de leerling echt ver? Er is dan </a:t>
            </a:r>
            <a:r>
              <a:rPr lang="nl-NL" sz="1800" b="1" kern="100" dirty="0">
                <a:effectLst/>
                <a:latin typeface="Aptos" panose="020B0004020202020204" pitchFamily="34" charset="0"/>
                <a:ea typeface="Aptos" panose="020B0004020202020204" pitchFamily="34" charset="0"/>
                <a:cs typeface="Times New Roman" panose="02020603050405020304" pitchFamily="18" charset="0"/>
              </a:rPr>
              <a:t>vaak iets aan de hand</a:t>
            </a:r>
            <a:r>
              <a:rPr lang="nl-NL" sz="1800" kern="100" dirty="0">
                <a:effectLst/>
                <a:latin typeface="Aptos" panose="020B0004020202020204" pitchFamily="34" charset="0"/>
                <a:ea typeface="Aptos" panose="020B0004020202020204" pitchFamily="34" charset="0"/>
                <a:cs typeface="Times New Roman" panose="02020603050405020304" pitchFamily="18" charset="0"/>
              </a:rPr>
              <a:t>. Problemen thuis, zelf ooit gepest, moeite met leren of nare dingen meegemaakt. </a:t>
            </a:r>
            <a:r>
              <a:rPr lang="nl-NL" sz="1800" kern="100">
                <a:effectLst/>
                <a:latin typeface="Aptos" panose="020B0004020202020204" pitchFamily="34" charset="0"/>
                <a:ea typeface="Aptos" panose="020B0004020202020204" pitchFamily="34" charset="0"/>
                <a:cs typeface="Times New Roman" panose="02020603050405020304" pitchFamily="18" charset="0"/>
              </a:rPr>
              <a:t>Deze leerling </a:t>
            </a:r>
            <a:r>
              <a:rPr lang="nl-NL" sz="1800" kern="100" dirty="0">
                <a:effectLst/>
                <a:latin typeface="Aptos" panose="020B0004020202020204" pitchFamily="34" charset="0"/>
                <a:ea typeface="Aptos" panose="020B0004020202020204" pitchFamily="34" charset="0"/>
                <a:cs typeface="Times New Roman" panose="02020603050405020304" pitchFamily="18" charset="0"/>
              </a:rPr>
              <a:t>probeert zich beter te voelen door een ander klein te maken. Dat lost het niet op. Niemand laat dit gedrag voor zijn plezier zien.</a:t>
            </a:r>
          </a:p>
          <a:p>
            <a:pPr marL="342900" lvl="0" indent="-342900">
              <a:buFont typeface="Symbol" panose="05050102010706020507" pitchFamily="18" charset="2"/>
              <a:buChar char=""/>
            </a:pPr>
            <a:r>
              <a:rPr lang="nl-NL" sz="1800" kern="100" dirty="0">
                <a:effectLst/>
                <a:latin typeface="Aptos" panose="020B0004020202020204" pitchFamily="34" charset="0"/>
                <a:ea typeface="Aptos" panose="020B0004020202020204" pitchFamily="34" charset="0"/>
                <a:cs typeface="Times New Roman" panose="02020603050405020304" pitchFamily="18" charset="0"/>
              </a:rPr>
              <a:t>Herken je iets? Je bent niet alleen. Ga praten en help ook jezelf daarmee.</a:t>
            </a:r>
          </a:p>
        </p:txBody>
      </p:sp>
      <p:pic>
        <p:nvPicPr>
          <p:cNvPr id="4" name="Afbeelding 3" descr="Afbeelding met Graphics, Lettertype, logo, symbool&#10;&#10;Automatisch gegenereerde beschrijving">
            <a:extLst>
              <a:ext uri="{FF2B5EF4-FFF2-40B4-BE49-F238E27FC236}">
                <a16:creationId xmlns:a16="http://schemas.microsoft.com/office/drawing/2014/main" id="{245570C2-3789-3898-97CB-C3848730C2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11034" y="21186"/>
            <a:ext cx="963194" cy="311666"/>
          </a:xfrm>
          <a:prstGeom prst="rect">
            <a:avLst/>
          </a:prstGeom>
        </p:spPr>
      </p:pic>
      <p:pic>
        <p:nvPicPr>
          <p:cNvPr id="6" name="Afbeelding 5" descr="Afbeelding met tekening, tekenfilm, clipart, schets&#10;&#10;Automatisch gegenereerde beschrijving">
            <a:extLst>
              <a:ext uri="{FF2B5EF4-FFF2-40B4-BE49-F238E27FC236}">
                <a16:creationId xmlns:a16="http://schemas.microsoft.com/office/drawing/2014/main" id="{0F7E354B-D65F-E877-C0D9-C6EE4A189A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72" y="2567414"/>
            <a:ext cx="1039202" cy="2083450"/>
          </a:xfrm>
          <a:prstGeom prst="rect">
            <a:avLst/>
          </a:prstGeom>
        </p:spPr>
      </p:pic>
      <p:pic>
        <p:nvPicPr>
          <p:cNvPr id="8" name="Afbeelding 7" descr="Afbeelding met tekenfilm, tekening, clipart, illustratie&#10;&#10;Automatisch gegenereerde beschrijving">
            <a:extLst>
              <a:ext uri="{FF2B5EF4-FFF2-40B4-BE49-F238E27FC236}">
                <a16:creationId xmlns:a16="http://schemas.microsoft.com/office/drawing/2014/main" id="{E845B43B-4836-7464-80F5-9F5EC5A8F6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1850" y="2498833"/>
            <a:ext cx="1039202" cy="2083450"/>
          </a:xfrm>
          <a:prstGeom prst="rect">
            <a:avLst/>
          </a:prstGeom>
        </p:spPr>
      </p:pic>
    </p:spTree>
    <p:extLst>
      <p:ext uri="{BB962C8B-B14F-4D97-AF65-F5344CB8AC3E}">
        <p14:creationId xmlns:p14="http://schemas.microsoft.com/office/powerpoint/2010/main" val="3304760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14F1D9-339A-E5CD-071B-6E8BD971A41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DF0C4EF-B19C-5A3F-E9E4-BCE934288817}"/>
              </a:ext>
            </a:extLst>
          </p:cNvPr>
          <p:cNvSpPr>
            <a:spLocks noGrp="1"/>
          </p:cNvSpPr>
          <p:nvPr>
            <p:ph type="title"/>
          </p:nvPr>
        </p:nvSpPr>
        <p:spPr>
          <a:xfrm>
            <a:off x="57912" y="542268"/>
            <a:ext cx="9086087" cy="994172"/>
          </a:xfrm>
        </p:spPr>
        <p:txBody>
          <a:bodyPr/>
          <a:lstStyle/>
          <a:p>
            <a:pPr algn="ctr"/>
            <a:r>
              <a:rPr lang="nl-NL" b="1" dirty="0"/>
              <a:t>RING 2:</a:t>
            </a:r>
          </a:p>
        </p:txBody>
      </p:sp>
      <p:sp>
        <p:nvSpPr>
          <p:cNvPr id="3" name="Tijdelijke aanduiding voor inhoud 2">
            <a:extLst>
              <a:ext uri="{FF2B5EF4-FFF2-40B4-BE49-F238E27FC236}">
                <a16:creationId xmlns:a16="http://schemas.microsoft.com/office/drawing/2014/main" id="{A590A212-9C06-1F70-402D-84A8939512E2}"/>
              </a:ext>
            </a:extLst>
          </p:cNvPr>
          <p:cNvSpPr>
            <a:spLocks noGrp="1"/>
          </p:cNvSpPr>
          <p:nvPr>
            <p:ph idx="1"/>
          </p:nvPr>
        </p:nvSpPr>
        <p:spPr>
          <a:xfrm>
            <a:off x="817625" y="1323834"/>
            <a:ext cx="7566660" cy="5320806"/>
          </a:xfrm>
        </p:spPr>
        <p:txBody>
          <a:bodyPr>
            <a:normAutofit/>
          </a:bodyPr>
          <a:lstStyle/>
          <a:p>
            <a:pPr marL="0" indent="0">
              <a:buNone/>
            </a:pPr>
            <a:r>
              <a:rPr lang="nl-NL" sz="1350" kern="100" dirty="0">
                <a:latin typeface="Calibri" panose="020F0502020204030204" pitchFamily="34" charset="0"/>
                <a:ea typeface="Calibri" panose="020F0502020204030204" pitchFamily="34" charset="0"/>
                <a:cs typeface="Times New Roman" panose="02020603050405020304" pitchFamily="18" charset="0"/>
              </a:rPr>
              <a:t> </a:t>
            </a:r>
            <a:endParaRPr lang="nl-NL" sz="1700" kern="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nl-NL" sz="1800" kern="100" dirty="0">
                <a:effectLst/>
                <a:latin typeface="Aptos" panose="020B0004020202020204" pitchFamily="34" charset="0"/>
                <a:ea typeface="Aptos" panose="020B0004020202020204" pitchFamily="34" charset="0"/>
                <a:cs typeface="Times New Roman" panose="02020603050405020304" pitchFamily="18" charset="0"/>
              </a:rPr>
              <a:t>Het gaat hier meestal om </a:t>
            </a:r>
            <a:r>
              <a:rPr lang="nl-NL" sz="1800" b="1" kern="100" dirty="0">
                <a:effectLst/>
                <a:latin typeface="Aptos" panose="020B0004020202020204" pitchFamily="34" charset="0"/>
                <a:ea typeface="Aptos" panose="020B0004020202020204" pitchFamily="34" charset="0"/>
                <a:cs typeface="Times New Roman" panose="02020603050405020304" pitchFamily="18" charset="0"/>
              </a:rPr>
              <a:t>1, 2 of 3 leerlingen</a:t>
            </a:r>
            <a:r>
              <a:rPr lang="nl-NL" sz="1800" kern="100" dirty="0">
                <a:effectLst/>
                <a:latin typeface="Aptos" panose="020B0004020202020204" pitchFamily="34" charset="0"/>
                <a:ea typeface="Aptos" panose="020B0004020202020204" pitchFamily="34" charset="0"/>
                <a:cs typeface="Times New Roman" panose="02020603050405020304" pitchFamily="18" charset="0"/>
              </a:rPr>
              <a:t>.</a:t>
            </a:r>
          </a:p>
          <a:p>
            <a:pPr marL="342900" lvl="0" indent="-342900">
              <a:buFont typeface="Symbol" panose="05050102010706020507" pitchFamily="18" charset="2"/>
              <a:buChar char=""/>
            </a:pPr>
            <a:r>
              <a:rPr lang="nl-NL" sz="1800" kern="100" dirty="0">
                <a:effectLst/>
                <a:latin typeface="Aptos" panose="020B0004020202020204" pitchFamily="34" charset="0"/>
                <a:ea typeface="Aptos" panose="020B0004020202020204" pitchFamily="34" charset="0"/>
                <a:cs typeface="Times New Roman" panose="02020603050405020304" pitchFamily="18" charset="0"/>
              </a:rPr>
              <a:t>Deze leerlingen zie je vaker in de buurt van de leerling uit ring 1. Ze noemen zich meestal </a:t>
            </a:r>
            <a:r>
              <a:rPr lang="nl-NL" sz="1800" b="1" kern="100" dirty="0">
                <a:effectLst/>
                <a:latin typeface="Aptos" panose="020B0004020202020204" pitchFamily="34" charset="0"/>
                <a:ea typeface="Aptos" panose="020B0004020202020204" pitchFamily="34" charset="0"/>
                <a:cs typeface="Times New Roman" panose="02020603050405020304" pitchFamily="18" charset="0"/>
              </a:rPr>
              <a:t>‘vrienden’ of ‘vriendinnen’</a:t>
            </a:r>
            <a:r>
              <a:rPr lang="nl-NL" sz="1800" kern="100" dirty="0">
                <a:effectLst/>
                <a:latin typeface="Aptos" panose="020B0004020202020204" pitchFamily="34" charset="0"/>
                <a:ea typeface="Aptos" panose="020B0004020202020204" pitchFamily="34" charset="0"/>
                <a:cs typeface="Times New Roman" panose="02020603050405020304" pitchFamily="18" charset="0"/>
              </a:rPr>
              <a:t>.</a:t>
            </a:r>
          </a:p>
          <a:p>
            <a:pPr marL="342900" lvl="0" indent="-342900">
              <a:buFont typeface="Symbol" panose="05050102010706020507" pitchFamily="18" charset="2"/>
              <a:buChar char=""/>
            </a:pPr>
            <a:r>
              <a:rPr lang="nl-NL" sz="1800" kern="100" dirty="0">
                <a:effectLst/>
                <a:latin typeface="Aptos" panose="020B0004020202020204" pitchFamily="34" charset="0"/>
                <a:ea typeface="Aptos" panose="020B0004020202020204" pitchFamily="34" charset="0"/>
                <a:cs typeface="Times New Roman" panose="02020603050405020304" pitchFamily="18" charset="0"/>
              </a:rPr>
              <a:t>Deze leerlingen </a:t>
            </a:r>
            <a:r>
              <a:rPr lang="nl-NL" sz="1800" b="1" kern="100" dirty="0">
                <a:effectLst/>
                <a:latin typeface="Aptos" panose="020B0004020202020204" pitchFamily="34" charset="0"/>
                <a:ea typeface="Aptos" panose="020B0004020202020204" pitchFamily="34" charset="0"/>
                <a:cs typeface="Times New Roman" panose="02020603050405020304" pitchFamily="18" charset="0"/>
              </a:rPr>
              <a:t>doen vaak na</a:t>
            </a:r>
            <a:r>
              <a:rPr lang="nl-NL" sz="1800" kern="100" dirty="0">
                <a:effectLst/>
                <a:latin typeface="Aptos" panose="020B0004020202020204" pitchFamily="34" charset="0"/>
                <a:ea typeface="Aptos" panose="020B0004020202020204" pitchFamily="34" charset="0"/>
                <a:cs typeface="Times New Roman" panose="02020603050405020304" pitchFamily="18" charset="0"/>
              </a:rPr>
              <a:t> wat de leerling in ring 1 zegt of doet. Toch denken zij dat het niet zo is.</a:t>
            </a:r>
          </a:p>
          <a:p>
            <a:pPr marL="342900" lvl="0" indent="-342900">
              <a:buFont typeface="Symbol" panose="05050102010706020507" pitchFamily="18" charset="2"/>
              <a:buChar char=""/>
            </a:pPr>
            <a:r>
              <a:rPr lang="nl-NL" sz="1800" kern="100" dirty="0">
                <a:effectLst/>
                <a:latin typeface="Aptos" panose="020B0004020202020204" pitchFamily="34" charset="0"/>
                <a:ea typeface="Aptos" panose="020B0004020202020204" pitchFamily="34" charset="0"/>
                <a:cs typeface="Times New Roman" panose="02020603050405020304" pitchFamily="18" charset="0"/>
              </a:rPr>
              <a:t>Deze leerlingen denken niet altijd na over de </a:t>
            </a:r>
            <a:r>
              <a:rPr lang="nl-NL" sz="1800" b="1" kern="100" dirty="0">
                <a:effectLst/>
                <a:latin typeface="Aptos" panose="020B0004020202020204" pitchFamily="34" charset="0"/>
                <a:ea typeface="Aptos" panose="020B0004020202020204" pitchFamily="34" charset="0"/>
                <a:cs typeface="Times New Roman" panose="02020603050405020304" pitchFamily="18" charset="0"/>
              </a:rPr>
              <a:t>gevolgen voor anderen</a:t>
            </a:r>
            <a:r>
              <a:rPr lang="nl-NL" sz="1800" kern="100" dirty="0">
                <a:effectLst/>
                <a:latin typeface="Aptos" panose="020B0004020202020204" pitchFamily="34" charset="0"/>
                <a:ea typeface="Aptos" panose="020B0004020202020204" pitchFamily="34" charset="0"/>
                <a:cs typeface="Times New Roman" panose="02020603050405020304" pitchFamily="18" charset="0"/>
              </a:rPr>
              <a:t>. Ze zien niet altijd dat ze iemand pijn doen. Ze zijn vooral met de leerling in ring 1 bezig.</a:t>
            </a:r>
          </a:p>
          <a:p>
            <a:pPr marL="342900" lvl="0" indent="-342900">
              <a:buFont typeface="Symbol" panose="05050102010706020507" pitchFamily="18" charset="2"/>
              <a:buChar char=""/>
            </a:pPr>
            <a:r>
              <a:rPr lang="nl-NL" sz="1800" kern="100" dirty="0">
                <a:effectLst/>
                <a:latin typeface="Aptos" panose="020B0004020202020204" pitchFamily="34" charset="0"/>
                <a:ea typeface="Aptos" panose="020B0004020202020204" pitchFamily="34" charset="0"/>
                <a:cs typeface="Times New Roman" panose="02020603050405020304" pitchFamily="18" charset="0"/>
              </a:rPr>
              <a:t>Deze leerlingen hebben vaker het idee dat ze </a:t>
            </a:r>
            <a:r>
              <a:rPr lang="nl-NL" sz="1800" b="1" kern="100" dirty="0">
                <a:effectLst/>
                <a:latin typeface="Aptos" panose="020B0004020202020204" pitchFamily="34" charset="0"/>
                <a:ea typeface="Aptos" panose="020B0004020202020204" pitchFamily="34" charset="0"/>
                <a:cs typeface="Times New Roman" panose="02020603050405020304" pitchFamily="18" charset="0"/>
              </a:rPr>
              <a:t>‘altijd de schuld krijgen’</a:t>
            </a:r>
            <a:r>
              <a:rPr lang="nl-NL"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342900" lvl="0" indent="-342900">
              <a:buFont typeface="Symbol" panose="05050102010706020507" pitchFamily="18" charset="2"/>
              <a:buChar char=""/>
            </a:pPr>
            <a:r>
              <a:rPr lang="nl-NL" sz="1800" kern="100" dirty="0">
                <a:effectLst/>
                <a:latin typeface="Aptos" panose="020B0004020202020204" pitchFamily="34" charset="0"/>
                <a:ea typeface="Aptos" panose="020B0004020202020204" pitchFamily="34" charset="0"/>
                <a:cs typeface="Times New Roman" panose="02020603050405020304" pitchFamily="18" charset="0"/>
              </a:rPr>
              <a:t>De leerlingen in ring 2 voelen zich stoer. Ze horen erbij (vinden ze zelf). Zij roepen of je mee mag doen of niet. Of ze pesten ook. Maar dat wordt meestal nog steeds bepaald door de leerling in ring 1. De leerling in </a:t>
            </a:r>
            <a:r>
              <a:rPr lang="nl-NL" sz="1800" b="1" kern="100" dirty="0">
                <a:effectLst/>
                <a:latin typeface="Aptos" panose="020B0004020202020204" pitchFamily="34" charset="0"/>
                <a:ea typeface="Aptos" panose="020B0004020202020204" pitchFamily="34" charset="0"/>
                <a:cs typeface="Times New Roman" panose="02020603050405020304" pitchFamily="18" charset="0"/>
              </a:rPr>
              <a:t>ring 1 blijft dus ‘de baas’ over deze leerlingen</a:t>
            </a:r>
            <a:r>
              <a:rPr lang="nl-NL" sz="1800" kern="100" dirty="0">
                <a:effectLst/>
                <a:latin typeface="Aptos" panose="020B0004020202020204" pitchFamily="34" charset="0"/>
                <a:ea typeface="Aptos" panose="020B0004020202020204" pitchFamily="34" charset="0"/>
                <a:cs typeface="Times New Roman" panose="02020603050405020304" pitchFamily="18" charset="0"/>
              </a:rPr>
              <a:t>. En dat hebben de leerlingen in ring 2 vaak niet in de gaten.</a:t>
            </a:r>
          </a:p>
          <a:p>
            <a:pPr marL="0" indent="0">
              <a:buNone/>
            </a:pPr>
            <a:endParaRPr lang="nl-NL" dirty="0"/>
          </a:p>
        </p:txBody>
      </p:sp>
      <p:pic>
        <p:nvPicPr>
          <p:cNvPr id="4" name="Afbeelding 3" descr="Afbeelding met Graphics, Lettertype, logo, symbool&#10;&#10;Automatisch gegenereerde beschrijving">
            <a:extLst>
              <a:ext uri="{FF2B5EF4-FFF2-40B4-BE49-F238E27FC236}">
                <a16:creationId xmlns:a16="http://schemas.microsoft.com/office/drawing/2014/main" id="{9DDA320A-8E1A-2D84-D77D-9875D39BCB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0340" y="35936"/>
            <a:ext cx="963194" cy="311666"/>
          </a:xfrm>
          <a:prstGeom prst="rect">
            <a:avLst/>
          </a:prstGeom>
        </p:spPr>
      </p:pic>
      <p:pic>
        <p:nvPicPr>
          <p:cNvPr id="6" name="Afbeelding 5" descr="Afbeelding met tekening, illustratie, tekenfilm, clipart&#10;&#10;Automatisch gegenereerde beschrijving">
            <a:extLst>
              <a:ext uri="{FF2B5EF4-FFF2-40B4-BE49-F238E27FC236}">
                <a16:creationId xmlns:a16="http://schemas.microsoft.com/office/drawing/2014/main" id="{507C1904-B734-8350-E73F-127587BC74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92" y="2476991"/>
            <a:ext cx="1039394" cy="2073347"/>
          </a:xfrm>
          <a:prstGeom prst="rect">
            <a:avLst/>
          </a:prstGeom>
        </p:spPr>
      </p:pic>
      <p:pic>
        <p:nvPicPr>
          <p:cNvPr id="8" name="Afbeelding 7" descr="Afbeelding met tekening, illustratie, tekenfilm, schets&#10;&#10;Automatisch gegenereerde beschrijving">
            <a:extLst>
              <a:ext uri="{FF2B5EF4-FFF2-40B4-BE49-F238E27FC236}">
                <a16:creationId xmlns:a16="http://schemas.microsoft.com/office/drawing/2014/main" id="{558A2334-A46C-3870-BEDA-D8DE6AC935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1850" y="2466272"/>
            <a:ext cx="1039394" cy="2084066"/>
          </a:xfrm>
          <a:prstGeom prst="rect">
            <a:avLst/>
          </a:prstGeom>
        </p:spPr>
      </p:pic>
    </p:spTree>
    <p:extLst>
      <p:ext uri="{BB962C8B-B14F-4D97-AF65-F5344CB8AC3E}">
        <p14:creationId xmlns:p14="http://schemas.microsoft.com/office/powerpoint/2010/main" val="3008774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31AD66-8706-AD06-6494-5B998BA8965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D4E7CC7-CD8C-57BB-A5F1-FC4992C4C373}"/>
              </a:ext>
            </a:extLst>
          </p:cNvPr>
          <p:cNvSpPr>
            <a:spLocks noGrp="1"/>
          </p:cNvSpPr>
          <p:nvPr>
            <p:ph type="title"/>
          </p:nvPr>
        </p:nvSpPr>
        <p:spPr>
          <a:xfrm>
            <a:off x="0" y="350588"/>
            <a:ext cx="9086087" cy="994172"/>
          </a:xfrm>
        </p:spPr>
        <p:txBody>
          <a:bodyPr/>
          <a:lstStyle/>
          <a:p>
            <a:pPr algn="ctr"/>
            <a:r>
              <a:rPr lang="nl-NL" b="1" dirty="0"/>
              <a:t>RING 3:</a:t>
            </a:r>
          </a:p>
        </p:txBody>
      </p:sp>
      <p:sp>
        <p:nvSpPr>
          <p:cNvPr id="3" name="Tijdelijke aanduiding voor inhoud 2">
            <a:extLst>
              <a:ext uri="{FF2B5EF4-FFF2-40B4-BE49-F238E27FC236}">
                <a16:creationId xmlns:a16="http://schemas.microsoft.com/office/drawing/2014/main" id="{7341059C-9D64-29E3-55FD-1B6ED8B1F3C2}"/>
              </a:ext>
            </a:extLst>
          </p:cNvPr>
          <p:cNvSpPr>
            <a:spLocks noGrp="1"/>
          </p:cNvSpPr>
          <p:nvPr>
            <p:ph idx="1"/>
          </p:nvPr>
        </p:nvSpPr>
        <p:spPr>
          <a:xfrm>
            <a:off x="868680" y="964162"/>
            <a:ext cx="7414260" cy="5243597"/>
          </a:xfrm>
        </p:spPr>
        <p:txBody>
          <a:bodyPr>
            <a:normAutofit lnSpcReduction="10000"/>
          </a:bodyPr>
          <a:lstStyle/>
          <a:p>
            <a:pPr marL="0" indent="0">
              <a:buNone/>
            </a:pPr>
            <a:r>
              <a:rPr lang="nl-NL" sz="1425" kern="100" dirty="0">
                <a:latin typeface="Calibri" panose="020F0502020204030204" pitchFamily="34" charset="0"/>
                <a:ea typeface="Calibri" panose="020F0502020204030204" pitchFamily="34" charset="0"/>
                <a:cs typeface="Times New Roman" panose="02020603050405020304" pitchFamily="18" charset="0"/>
              </a:rPr>
              <a:t> </a:t>
            </a:r>
            <a:endParaRPr lang="nl-NL" sz="1700" kern="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nl-NL" sz="1800" kern="100" dirty="0">
                <a:effectLst/>
                <a:latin typeface="Aptos" panose="020B0004020202020204" pitchFamily="34" charset="0"/>
                <a:ea typeface="Aptos" panose="020B0004020202020204" pitchFamily="34" charset="0"/>
                <a:cs typeface="Times New Roman" panose="02020603050405020304" pitchFamily="18" charset="0"/>
              </a:rPr>
              <a:t>Er kunnen </a:t>
            </a:r>
            <a:r>
              <a:rPr lang="nl-NL" sz="1800" b="1" kern="100" dirty="0">
                <a:effectLst/>
                <a:latin typeface="Aptos" panose="020B0004020202020204" pitchFamily="34" charset="0"/>
                <a:ea typeface="Aptos" panose="020B0004020202020204" pitchFamily="34" charset="0"/>
                <a:cs typeface="Times New Roman" panose="02020603050405020304" pitchFamily="18" charset="0"/>
              </a:rPr>
              <a:t>meerdere leerlingen</a:t>
            </a:r>
            <a:r>
              <a:rPr lang="nl-NL" sz="1800" kern="100" dirty="0">
                <a:effectLst/>
                <a:latin typeface="Aptos" panose="020B0004020202020204" pitchFamily="34" charset="0"/>
                <a:ea typeface="Aptos" panose="020B0004020202020204" pitchFamily="34" charset="0"/>
                <a:cs typeface="Times New Roman" panose="02020603050405020304" pitchFamily="18" charset="0"/>
              </a:rPr>
              <a:t> zijn die in ring 3 zitten.</a:t>
            </a:r>
          </a:p>
          <a:p>
            <a:pPr marL="342900" lvl="0" indent="-342900">
              <a:buFont typeface="Symbol" panose="05050102010706020507" pitchFamily="18" charset="2"/>
              <a:buChar char=""/>
            </a:pPr>
            <a:r>
              <a:rPr lang="nl-NL" sz="1800" kern="100" dirty="0">
                <a:effectLst/>
                <a:latin typeface="Aptos" panose="020B0004020202020204" pitchFamily="34" charset="0"/>
                <a:ea typeface="Aptos" panose="020B0004020202020204" pitchFamily="34" charset="0"/>
                <a:cs typeface="Times New Roman" panose="02020603050405020304" pitchFamily="18" charset="0"/>
              </a:rPr>
              <a:t>Deze leerlingen willen ‘graag’ bij ring 1 en 2 horen. Maar ze </a:t>
            </a:r>
            <a:r>
              <a:rPr lang="nl-NL" sz="1800" b="1" kern="100" dirty="0">
                <a:effectLst/>
                <a:latin typeface="Aptos" panose="020B0004020202020204" pitchFamily="34" charset="0"/>
                <a:ea typeface="Aptos" panose="020B0004020202020204" pitchFamily="34" charset="0"/>
                <a:cs typeface="Times New Roman" panose="02020603050405020304" pitchFamily="18" charset="0"/>
              </a:rPr>
              <a:t>horen er niet altijd bij</a:t>
            </a:r>
            <a:r>
              <a:rPr lang="nl-NL" sz="1800" kern="100" dirty="0">
                <a:effectLst/>
                <a:latin typeface="Aptos" panose="020B0004020202020204" pitchFamily="34" charset="0"/>
                <a:ea typeface="Aptos" panose="020B0004020202020204" pitchFamily="34" charset="0"/>
                <a:cs typeface="Times New Roman" panose="02020603050405020304" pitchFamily="18" charset="0"/>
              </a:rPr>
              <a:t>. De ene keer mogen ze namelijk wel aansluiten, de andere keer niet. Als ze erbij mogen zijn, voelen ze zich </a:t>
            </a:r>
            <a:r>
              <a:rPr lang="nl-NL" sz="1800" b="1" kern="100" dirty="0">
                <a:effectLst/>
                <a:latin typeface="Aptos" panose="020B0004020202020204" pitchFamily="34" charset="0"/>
                <a:ea typeface="Aptos" panose="020B0004020202020204" pitchFamily="34" charset="0"/>
                <a:cs typeface="Times New Roman" panose="02020603050405020304" pitchFamily="18" charset="0"/>
              </a:rPr>
              <a:t>niet echt op hun gemak</a:t>
            </a:r>
            <a:r>
              <a:rPr lang="nl-NL" sz="1800" kern="100" dirty="0">
                <a:effectLst/>
                <a:latin typeface="Aptos" panose="020B0004020202020204" pitchFamily="34" charset="0"/>
                <a:ea typeface="Aptos" panose="020B0004020202020204" pitchFamily="34" charset="0"/>
                <a:cs typeface="Times New Roman" panose="02020603050405020304" pitchFamily="18" charset="0"/>
              </a:rPr>
              <a:t>. Ze weten niet helemaal waar ze aan toe zijn.</a:t>
            </a:r>
          </a:p>
          <a:p>
            <a:pPr marL="342900" lvl="0" indent="-342900">
              <a:buFont typeface="Symbol" panose="05050102010706020507" pitchFamily="18" charset="2"/>
              <a:buChar char=""/>
            </a:pPr>
            <a:r>
              <a:rPr lang="nl-NL" sz="1800" kern="100" dirty="0">
                <a:effectLst/>
                <a:latin typeface="Aptos" panose="020B0004020202020204" pitchFamily="34" charset="0"/>
                <a:ea typeface="Aptos" panose="020B0004020202020204" pitchFamily="34" charset="0"/>
                <a:cs typeface="Times New Roman" panose="02020603050405020304" pitchFamily="18" charset="0"/>
              </a:rPr>
              <a:t>Ze doen mee om er ook bij te horen. Maar ze zullen zich niet fijn voelen. Ze doen eigenlijk mee om zelf niet alleen te zijn of gepakt te worden.</a:t>
            </a:r>
          </a:p>
          <a:p>
            <a:pPr marL="342900" lvl="0" indent="-342900">
              <a:buFont typeface="Symbol" panose="05050102010706020507" pitchFamily="18" charset="2"/>
              <a:buChar char=""/>
            </a:pPr>
            <a:r>
              <a:rPr lang="nl-NL" sz="1800" kern="100" dirty="0">
                <a:effectLst/>
                <a:latin typeface="Aptos" panose="020B0004020202020204" pitchFamily="34" charset="0"/>
                <a:ea typeface="Aptos" panose="020B0004020202020204" pitchFamily="34" charset="0"/>
                <a:cs typeface="Times New Roman" panose="02020603050405020304" pitchFamily="18" charset="0"/>
              </a:rPr>
              <a:t>Deze leerlingen zijn </a:t>
            </a:r>
            <a:r>
              <a:rPr lang="nl-NL" sz="1800" b="1" kern="100" dirty="0">
                <a:effectLst/>
                <a:latin typeface="Aptos" panose="020B0004020202020204" pitchFamily="34" charset="0"/>
                <a:ea typeface="Aptos" panose="020B0004020202020204" pitchFamily="34" charset="0"/>
                <a:cs typeface="Times New Roman" panose="02020603050405020304" pitchFamily="18" charset="0"/>
              </a:rPr>
              <a:t>vaker gevoelig</a:t>
            </a:r>
            <a:r>
              <a:rPr lang="nl-NL" sz="1800" kern="100" dirty="0">
                <a:effectLst/>
                <a:latin typeface="Aptos" panose="020B0004020202020204" pitchFamily="34" charset="0"/>
                <a:ea typeface="Aptos" panose="020B0004020202020204" pitchFamily="34" charset="0"/>
                <a:cs typeface="Times New Roman" panose="02020603050405020304" pitchFamily="18" charset="0"/>
              </a:rPr>
              <a:t>. Heel soms delen ze hun zorgen met hun ouders of iemand die ze vertrouwen. Meestal houden ze het voor zichzelf. Ze denken er in ieder geval veel over na… </a:t>
            </a:r>
          </a:p>
          <a:p>
            <a:pPr marL="342900" lvl="0" indent="-342900">
              <a:buFont typeface="Symbol" panose="05050102010706020507" pitchFamily="18" charset="2"/>
              <a:buChar char=""/>
            </a:pPr>
            <a:r>
              <a:rPr lang="nl-NL" sz="1800" kern="100" dirty="0">
                <a:effectLst/>
                <a:latin typeface="Aptos" panose="020B0004020202020204" pitchFamily="34" charset="0"/>
                <a:ea typeface="Aptos" panose="020B0004020202020204" pitchFamily="34" charset="0"/>
                <a:cs typeface="Times New Roman" panose="02020603050405020304" pitchFamily="18" charset="0"/>
              </a:rPr>
              <a:t>Ze laten zich </a:t>
            </a:r>
            <a:r>
              <a:rPr lang="nl-NL" sz="1800" b="1" kern="100" dirty="0">
                <a:effectLst/>
                <a:latin typeface="Aptos" panose="020B0004020202020204" pitchFamily="34" charset="0"/>
                <a:ea typeface="Aptos" panose="020B0004020202020204" pitchFamily="34" charset="0"/>
                <a:cs typeface="Times New Roman" panose="02020603050405020304" pitchFamily="18" charset="0"/>
              </a:rPr>
              <a:t>gemakkelijk beïnvloeden</a:t>
            </a:r>
            <a:r>
              <a:rPr lang="nl-NL" sz="1800" kern="100" dirty="0">
                <a:effectLst/>
                <a:latin typeface="Aptos" panose="020B0004020202020204" pitchFamily="34" charset="0"/>
                <a:ea typeface="Aptos" panose="020B0004020202020204" pitchFamily="34" charset="0"/>
                <a:cs typeface="Times New Roman" panose="02020603050405020304" pitchFamily="18" charset="0"/>
              </a:rPr>
              <a:t>. Ze doen mee om niet alleen te zijn en omdat kiezen niet makkelijk is.</a:t>
            </a:r>
          </a:p>
          <a:p>
            <a:pPr marL="342900" lvl="0" indent="-342900">
              <a:buFont typeface="Symbol" panose="05050102010706020507" pitchFamily="18" charset="2"/>
              <a:buChar char=""/>
            </a:pPr>
            <a:r>
              <a:rPr lang="nl-NL" sz="1800" kern="100" dirty="0">
                <a:effectLst/>
                <a:latin typeface="Aptos" panose="020B0004020202020204" pitchFamily="34" charset="0"/>
                <a:ea typeface="Aptos" panose="020B0004020202020204" pitchFamily="34" charset="0"/>
                <a:cs typeface="Times New Roman" panose="02020603050405020304" pitchFamily="18" charset="0"/>
              </a:rPr>
              <a:t>Klasgenoten vinden dat het eigenlijk </a:t>
            </a:r>
            <a:r>
              <a:rPr lang="nl-NL" sz="1800" b="1" kern="100" dirty="0">
                <a:effectLst/>
                <a:latin typeface="Aptos" panose="020B0004020202020204" pitchFamily="34" charset="0"/>
                <a:ea typeface="Aptos" panose="020B0004020202020204" pitchFamily="34" charset="0"/>
                <a:cs typeface="Times New Roman" panose="02020603050405020304" pitchFamily="18" charset="0"/>
              </a:rPr>
              <a:t>niet past bij deze leerlingen om zich onaardig te gedragen</a:t>
            </a:r>
            <a:r>
              <a:rPr lang="nl-NL" sz="1800" kern="100" dirty="0">
                <a:effectLst/>
                <a:latin typeface="Aptos" panose="020B0004020202020204" pitchFamily="34" charset="0"/>
                <a:ea typeface="Aptos" panose="020B0004020202020204" pitchFamily="34" charset="0"/>
                <a:cs typeface="Times New Roman" panose="02020603050405020304" pitchFamily="18" charset="0"/>
              </a:rPr>
              <a:t>. De leraar of mentor ziet dat vaak ook.</a:t>
            </a:r>
          </a:p>
          <a:p>
            <a:pPr marL="342900" lvl="0" indent="-342900">
              <a:buFont typeface="Symbol" panose="05050102010706020507" pitchFamily="18" charset="2"/>
              <a:buChar char=""/>
            </a:pPr>
            <a:r>
              <a:rPr lang="nl-NL" sz="1800" kern="100" dirty="0">
                <a:effectLst/>
                <a:latin typeface="Aptos" panose="020B0004020202020204" pitchFamily="34" charset="0"/>
                <a:ea typeface="Aptos" panose="020B0004020202020204" pitchFamily="34" charset="0"/>
                <a:cs typeface="Times New Roman" panose="02020603050405020304" pitchFamily="18" charset="0"/>
              </a:rPr>
              <a:t>Vraagje… </a:t>
            </a:r>
            <a:r>
              <a:rPr lang="nl-NL" sz="1800" b="1" kern="100" dirty="0">
                <a:effectLst/>
                <a:latin typeface="Aptos" panose="020B0004020202020204" pitchFamily="34" charset="0"/>
                <a:ea typeface="Aptos" panose="020B0004020202020204" pitchFamily="34" charset="0"/>
                <a:cs typeface="Times New Roman" panose="02020603050405020304" pitchFamily="18" charset="0"/>
              </a:rPr>
              <a:t>Bij wie voel jij je altijd op je gemak?</a:t>
            </a:r>
            <a:r>
              <a:rPr lang="nl-NL" sz="1800" kern="100" dirty="0">
                <a:effectLst/>
                <a:latin typeface="Aptos" panose="020B0004020202020204" pitchFamily="34" charset="0"/>
                <a:ea typeface="Aptos" panose="020B0004020202020204" pitchFamily="34" charset="0"/>
                <a:cs typeface="Times New Roman" panose="02020603050405020304" pitchFamily="18" charset="0"/>
              </a:rPr>
              <a:t> Bij wie kun jij jezelf zijn? En hoeveel tijd en aandacht besteed jij aan die persoon?</a:t>
            </a:r>
          </a:p>
        </p:txBody>
      </p:sp>
      <p:pic>
        <p:nvPicPr>
          <p:cNvPr id="4" name="Afbeelding 3" descr="Afbeelding met Graphics, Lettertype, logo, symbool&#10;&#10;Automatisch gegenereerde beschrijving">
            <a:extLst>
              <a:ext uri="{FF2B5EF4-FFF2-40B4-BE49-F238E27FC236}">
                <a16:creationId xmlns:a16="http://schemas.microsoft.com/office/drawing/2014/main" id="{5AA16302-10F9-30BF-5524-66B423822F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1849" y="38922"/>
            <a:ext cx="963194" cy="311666"/>
          </a:xfrm>
          <a:prstGeom prst="rect">
            <a:avLst/>
          </a:prstGeom>
        </p:spPr>
      </p:pic>
      <p:pic>
        <p:nvPicPr>
          <p:cNvPr id="6" name="Afbeelding 5" descr="Afbeelding met tekening, clipart, tekenfilm, illustratie&#10;&#10;Automatisch gegenereerde beschrijving">
            <a:extLst>
              <a:ext uri="{FF2B5EF4-FFF2-40B4-BE49-F238E27FC236}">
                <a16:creationId xmlns:a16="http://schemas.microsoft.com/office/drawing/2014/main" id="{523C3874-C1BD-6010-8E65-FE921B9F54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 y="2506980"/>
            <a:ext cx="1053111" cy="2106223"/>
          </a:xfrm>
          <a:prstGeom prst="rect">
            <a:avLst/>
          </a:prstGeom>
        </p:spPr>
      </p:pic>
      <p:pic>
        <p:nvPicPr>
          <p:cNvPr id="8" name="Afbeelding 7" descr="Afbeelding met tekening, illustratie, clipart, schets&#10;&#10;Automatisch gegenereerde beschrijving">
            <a:extLst>
              <a:ext uri="{FF2B5EF4-FFF2-40B4-BE49-F238E27FC236}">
                <a16:creationId xmlns:a16="http://schemas.microsoft.com/office/drawing/2014/main" id="{F183CE19-9532-B2BE-0CCF-5D584E64C4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1849" y="2506980"/>
            <a:ext cx="1053111" cy="2106221"/>
          </a:xfrm>
          <a:prstGeom prst="rect">
            <a:avLst/>
          </a:prstGeom>
        </p:spPr>
      </p:pic>
    </p:spTree>
    <p:extLst>
      <p:ext uri="{BB962C8B-B14F-4D97-AF65-F5344CB8AC3E}">
        <p14:creationId xmlns:p14="http://schemas.microsoft.com/office/powerpoint/2010/main" val="3771796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F814A8-81AC-A176-B2CD-50848F24383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58828BD-A3D5-3400-9635-81F3FAE2295E}"/>
              </a:ext>
            </a:extLst>
          </p:cNvPr>
          <p:cNvSpPr>
            <a:spLocks noGrp="1"/>
          </p:cNvSpPr>
          <p:nvPr>
            <p:ph type="title"/>
          </p:nvPr>
        </p:nvSpPr>
        <p:spPr>
          <a:xfrm>
            <a:off x="0" y="463693"/>
            <a:ext cx="9086087" cy="994172"/>
          </a:xfrm>
        </p:spPr>
        <p:txBody>
          <a:bodyPr/>
          <a:lstStyle/>
          <a:p>
            <a:pPr algn="ctr"/>
            <a:r>
              <a:rPr lang="nl-NL" b="1" dirty="0"/>
              <a:t>RING 4:</a:t>
            </a:r>
          </a:p>
        </p:txBody>
      </p:sp>
      <p:sp>
        <p:nvSpPr>
          <p:cNvPr id="3" name="Tijdelijke aanduiding voor inhoud 2">
            <a:extLst>
              <a:ext uri="{FF2B5EF4-FFF2-40B4-BE49-F238E27FC236}">
                <a16:creationId xmlns:a16="http://schemas.microsoft.com/office/drawing/2014/main" id="{AB921F15-40C7-19E1-B12F-6158DB614AE8}"/>
              </a:ext>
            </a:extLst>
          </p:cNvPr>
          <p:cNvSpPr>
            <a:spLocks noGrp="1"/>
          </p:cNvSpPr>
          <p:nvPr>
            <p:ph idx="1"/>
          </p:nvPr>
        </p:nvSpPr>
        <p:spPr>
          <a:xfrm>
            <a:off x="853439" y="984250"/>
            <a:ext cx="7437120" cy="5497830"/>
          </a:xfrm>
        </p:spPr>
        <p:txBody>
          <a:bodyPr>
            <a:normAutofit/>
          </a:bodyPr>
          <a:lstStyle/>
          <a:p>
            <a:pPr marL="0" indent="0">
              <a:buNone/>
            </a:pPr>
            <a:r>
              <a:rPr lang="nl-NL" sz="1700" kern="100" dirty="0">
                <a:latin typeface="Calibri" panose="020F0502020204030204" pitchFamily="34" charset="0"/>
                <a:ea typeface="Calibri" panose="020F0502020204030204" pitchFamily="34" charset="0"/>
                <a:cs typeface="Times New Roman" panose="02020603050405020304" pitchFamily="18" charset="0"/>
              </a:rPr>
              <a:t> </a:t>
            </a:r>
          </a:p>
          <a:p>
            <a:pPr marL="342900" lvl="0" indent="-342900">
              <a:buFont typeface="Symbol" panose="05050102010706020507" pitchFamily="18" charset="2"/>
              <a:buChar char=""/>
            </a:pPr>
            <a:r>
              <a:rPr lang="nl-NL" sz="1800" kern="100" dirty="0">
                <a:effectLst/>
                <a:latin typeface="Aptos" panose="020B0004020202020204" pitchFamily="34" charset="0"/>
                <a:ea typeface="Aptos" panose="020B0004020202020204" pitchFamily="34" charset="0"/>
                <a:cs typeface="Times New Roman" panose="02020603050405020304" pitchFamily="18" charset="0"/>
              </a:rPr>
              <a:t>In ring 4 zit een grote groep leerlingen. Zij stellen zich naar klasgenoten en leraren </a:t>
            </a:r>
            <a:r>
              <a:rPr lang="nl-NL" sz="1800" b="1" kern="100" dirty="0">
                <a:effectLst/>
                <a:latin typeface="Aptos" panose="020B0004020202020204" pitchFamily="34" charset="0"/>
                <a:ea typeface="Aptos" panose="020B0004020202020204" pitchFamily="34" charset="0"/>
                <a:cs typeface="Times New Roman" panose="02020603050405020304" pitchFamily="18" charset="0"/>
              </a:rPr>
              <a:t>rustig, netjes en vriendelijk</a:t>
            </a:r>
            <a:r>
              <a:rPr lang="nl-NL" sz="1800" kern="100" dirty="0">
                <a:effectLst/>
                <a:latin typeface="Aptos" panose="020B0004020202020204" pitchFamily="34" charset="0"/>
                <a:ea typeface="Aptos" panose="020B0004020202020204" pitchFamily="34" charset="0"/>
                <a:cs typeface="Times New Roman" panose="02020603050405020304" pitchFamily="18" charset="0"/>
              </a:rPr>
              <a:t> op.</a:t>
            </a:r>
          </a:p>
          <a:p>
            <a:pPr marL="342900" lvl="0" indent="-342900">
              <a:buFont typeface="Symbol" panose="05050102010706020507" pitchFamily="18" charset="2"/>
              <a:buChar char=""/>
            </a:pPr>
            <a:r>
              <a:rPr lang="nl-NL" sz="1800" kern="100" dirty="0">
                <a:effectLst/>
                <a:latin typeface="Aptos" panose="020B0004020202020204" pitchFamily="34" charset="0"/>
                <a:ea typeface="Aptos" panose="020B0004020202020204" pitchFamily="34" charset="0"/>
                <a:cs typeface="Times New Roman" panose="02020603050405020304" pitchFamily="18" charset="0"/>
              </a:rPr>
              <a:t>Deze leerlingen zien goed wat er allemaal gebeurt in de groep. Die pesterijen, soms eenzame, verdrietige kinderen, boze leraren. Ze </a:t>
            </a:r>
            <a:r>
              <a:rPr lang="nl-NL" sz="1800" b="1" kern="100" dirty="0">
                <a:effectLst/>
                <a:latin typeface="Aptos" panose="020B0004020202020204" pitchFamily="34" charset="0"/>
                <a:ea typeface="Aptos" panose="020B0004020202020204" pitchFamily="34" charset="0"/>
                <a:cs typeface="Times New Roman" panose="02020603050405020304" pitchFamily="18" charset="0"/>
              </a:rPr>
              <a:t>hebben het wel in de gaten en hebben er soms ook last van</a:t>
            </a:r>
            <a:r>
              <a:rPr lang="nl-NL" sz="1800" kern="100" dirty="0">
                <a:effectLst/>
                <a:latin typeface="Aptos" panose="020B0004020202020204" pitchFamily="34" charset="0"/>
                <a:ea typeface="Aptos" panose="020B0004020202020204" pitchFamily="34" charset="0"/>
                <a:cs typeface="Times New Roman" panose="02020603050405020304" pitchFamily="18" charset="0"/>
              </a:rPr>
              <a:t>. Veel van deze leerlingen weten hoe het werkt in de groep. Zij hebben het gedoe heus wel door. Toch doen ze er niet altijd iets aan. ‘</a:t>
            </a:r>
            <a:r>
              <a:rPr lang="nl-NL" sz="1800" b="1" kern="100" dirty="0">
                <a:effectLst/>
                <a:latin typeface="Aptos" panose="020B0004020202020204" pitchFamily="34" charset="0"/>
                <a:ea typeface="Aptos" panose="020B0004020202020204" pitchFamily="34" charset="0"/>
                <a:cs typeface="Times New Roman" panose="02020603050405020304" pitchFamily="18" charset="0"/>
              </a:rPr>
              <a:t>Wat nou als ze mij gaan pakken?</a:t>
            </a:r>
            <a:r>
              <a:rPr lang="nl-NL" sz="1800" kern="100" dirty="0">
                <a:effectLst/>
                <a:latin typeface="Aptos" panose="020B0004020202020204" pitchFamily="34" charset="0"/>
                <a:ea typeface="Aptos" panose="020B0004020202020204" pitchFamily="34" charset="0"/>
                <a:cs typeface="Times New Roman" panose="02020603050405020304" pitchFamily="18" charset="0"/>
              </a:rPr>
              <a:t> Wie komt me dan helpen?’ vragen ze zich af.</a:t>
            </a:r>
          </a:p>
          <a:p>
            <a:pPr marL="342900" lvl="0" indent="-342900">
              <a:buFont typeface="Symbol" panose="05050102010706020507" pitchFamily="18" charset="2"/>
              <a:buChar char=""/>
            </a:pPr>
            <a:r>
              <a:rPr lang="nl-NL" sz="1800" kern="100" dirty="0">
                <a:effectLst/>
                <a:latin typeface="Aptos" panose="020B0004020202020204" pitchFamily="34" charset="0"/>
                <a:ea typeface="Aptos" panose="020B0004020202020204" pitchFamily="34" charset="0"/>
                <a:cs typeface="Times New Roman" panose="02020603050405020304" pitchFamily="18" charset="0"/>
              </a:rPr>
              <a:t>Enkele kinderen in ring 4 hebben het niet echt door en houden zich er niet zo mee bezig. Toch zullen dat er niet veel zijn.</a:t>
            </a:r>
          </a:p>
          <a:p>
            <a:pPr marL="342900" lvl="0" indent="-342900">
              <a:buFont typeface="Symbol" panose="05050102010706020507" pitchFamily="18" charset="2"/>
              <a:buChar char=""/>
            </a:pPr>
            <a:r>
              <a:rPr lang="nl-NL" sz="1800" kern="100" dirty="0">
                <a:effectLst/>
                <a:latin typeface="Aptos" panose="020B0004020202020204" pitchFamily="34" charset="0"/>
                <a:ea typeface="Aptos" panose="020B0004020202020204" pitchFamily="34" charset="0"/>
                <a:cs typeface="Times New Roman" panose="02020603050405020304" pitchFamily="18" charset="0"/>
              </a:rPr>
              <a:t>Vaak zijn dit leerlingen die </a:t>
            </a:r>
            <a:r>
              <a:rPr lang="nl-NL" sz="1800" b="1" kern="100" dirty="0">
                <a:effectLst/>
                <a:latin typeface="Aptos" panose="020B0004020202020204" pitchFamily="34" charset="0"/>
                <a:ea typeface="Aptos" panose="020B0004020202020204" pitchFamily="34" charset="0"/>
                <a:cs typeface="Times New Roman" panose="02020603050405020304" pitchFamily="18" charset="0"/>
              </a:rPr>
              <a:t>zich aan de regels houden en zich vriendelijk gedragen</a:t>
            </a:r>
            <a:r>
              <a:rPr lang="nl-NL" sz="1800" kern="100" dirty="0">
                <a:effectLst/>
                <a:latin typeface="Aptos" panose="020B0004020202020204" pitchFamily="34" charset="0"/>
                <a:ea typeface="Aptos" panose="020B0004020202020204" pitchFamily="34" charset="0"/>
                <a:cs typeface="Times New Roman" panose="02020603050405020304" pitchFamily="18" charset="0"/>
              </a:rPr>
              <a:t> naar klasgenoten en leraren. Waarom zou je negatief met anderen omgaan? Zo wil je zelf toch ook niet behandeld worden.</a:t>
            </a:r>
          </a:p>
          <a:p>
            <a:pPr marL="342900" lvl="0" indent="-342900">
              <a:buFont typeface="Symbol" panose="05050102010706020507" pitchFamily="18" charset="2"/>
              <a:buChar char=""/>
            </a:pPr>
            <a:r>
              <a:rPr lang="nl-NL" sz="1800" kern="100" dirty="0">
                <a:effectLst/>
                <a:latin typeface="Aptos" panose="020B0004020202020204" pitchFamily="34" charset="0"/>
                <a:ea typeface="Aptos" panose="020B0004020202020204" pitchFamily="34" charset="0"/>
                <a:cs typeface="Times New Roman" panose="02020603050405020304" pitchFamily="18" charset="0"/>
              </a:rPr>
              <a:t>Dit is </a:t>
            </a:r>
            <a:r>
              <a:rPr lang="nl-NL" sz="1800" b="1" kern="100" dirty="0">
                <a:effectLst/>
                <a:latin typeface="Aptos" panose="020B0004020202020204" pitchFamily="34" charset="0"/>
                <a:ea typeface="Aptos" panose="020B0004020202020204" pitchFamily="34" charset="0"/>
                <a:cs typeface="Times New Roman" panose="02020603050405020304" pitchFamily="18" charset="0"/>
              </a:rPr>
              <a:t>een belangrijke groep</a:t>
            </a:r>
            <a:r>
              <a:rPr lang="nl-NL" sz="1800" kern="100" dirty="0">
                <a:effectLst/>
                <a:latin typeface="Aptos" panose="020B0004020202020204" pitchFamily="34" charset="0"/>
                <a:ea typeface="Aptos" panose="020B0004020202020204" pitchFamily="34" charset="0"/>
                <a:cs typeface="Times New Roman" panose="02020603050405020304" pitchFamily="18" charset="0"/>
              </a:rPr>
              <a:t>! Zij kunnen een enorm verschil maken.</a:t>
            </a:r>
          </a:p>
          <a:p>
            <a:pPr marL="0" indent="0">
              <a:buNone/>
            </a:pPr>
            <a:endParaRPr lang="nl-NL" sz="1425" dirty="0"/>
          </a:p>
        </p:txBody>
      </p:sp>
      <p:pic>
        <p:nvPicPr>
          <p:cNvPr id="4" name="Afbeelding 3" descr="Afbeelding met Graphics, Lettertype, logo, symbool&#10;&#10;Automatisch gegenereerde beschrijving">
            <a:extLst>
              <a:ext uri="{FF2B5EF4-FFF2-40B4-BE49-F238E27FC236}">
                <a16:creationId xmlns:a16="http://schemas.microsoft.com/office/drawing/2014/main" id="{E0077627-E617-C603-99C1-C59F24A5E6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0806" y="7258"/>
            <a:ext cx="963194" cy="311666"/>
          </a:xfrm>
          <a:prstGeom prst="rect">
            <a:avLst/>
          </a:prstGeom>
        </p:spPr>
      </p:pic>
      <p:pic>
        <p:nvPicPr>
          <p:cNvPr id="6" name="Afbeelding 5" descr="Afbeelding met tekening, tekenfilm, schets, Kinderkunst&#10;&#10;Automatisch gegenereerde beschrijving">
            <a:extLst>
              <a:ext uri="{FF2B5EF4-FFF2-40B4-BE49-F238E27FC236}">
                <a16:creationId xmlns:a16="http://schemas.microsoft.com/office/drawing/2014/main" id="{C0520B06-F327-BE48-5BBD-6069DE604E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84" y="2596807"/>
            <a:ext cx="1047584" cy="2100254"/>
          </a:xfrm>
          <a:prstGeom prst="rect">
            <a:avLst/>
          </a:prstGeom>
        </p:spPr>
      </p:pic>
      <p:pic>
        <p:nvPicPr>
          <p:cNvPr id="8" name="Afbeelding 7">
            <a:extLst>
              <a:ext uri="{FF2B5EF4-FFF2-40B4-BE49-F238E27FC236}">
                <a16:creationId xmlns:a16="http://schemas.microsoft.com/office/drawing/2014/main" id="{AE002DCF-44D9-39CC-3739-06286163D75A}"/>
              </a:ext>
            </a:extLst>
          </p:cNvPr>
          <p:cNvPicPr>
            <a:picLocks noChangeAspect="1"/>
          </p:cNvPicPr>
          <p:nvPr/>
        </p:nvPicPr>
        <p:blipFill>
          <a:blip r:embed="rId4"/>
          <a:stretch>
            <a:fillRect/>
          </a:stretch>
        </p:blipFill>
        <p:spPr>
          <a:xfrm>
            <a:off x="8082133" y="2596807"/>
            <a:ext cx="956711" cy="2100254"/>
          </a:xfrm>
          <a:prstGeom prst="rect">
            <a:avLst/>
          </a:prstGeom>
        </p:spPr>
      </p:pic>
    </p:spTree>
    <p:extLst>
      <p:ext uri="{BB962C8B-B14F-4D97-AF65-F5344CB8AC3E}">
        <p14:creationId xmlns:p14="http://schemas.microsoft.com/office/powerpoint/2010/main" val="1683919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C01CA0-BCD8-0F02-61B9-40C9010F135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A22DED6-F944-DAD0-AE32-5E01FE122D8B}"/>
              </a:ext>
            </a:extLst>
          </p:cNvPr>
          <p:cNvSpPr>
            <a:spLocks noGrp="1"/>
          </p:cNvSpPr>
          <p:nvPr>
            <p:ph type="title"/>
          </p:nvPr>
        </p:nvSpPr>
        <p:spPr>
          <a:xfrm>
            <a:off x="57913" y="352256"/>
            <a:ext cx="9086087" cy="994172"/>
          </a:xfrm>
        </p:spPr>
        <p:txBody>
          <a:bodyPr/>
          <a:lstStyle/>
          <a:p>
            <a:pPr algn="ctr"/>
            <a:r>
              <a:rPr lang="nl-NL" b="1" dirty="0"/>
              <a:t>RING 5:</a:t>
            </a:r>
          </a:p>
        </p:txBody>
      </p:sp>
      <p:sp>
        <p:nvSpPr>
          <p:cNvPr id="3" name="Tijdelijke aanduiding voor inhoud 2">
            <a:extLst>
              <a:ext uri="{FF2B5EF4-FFF2-40B4-BE49-F238E27FC236}">
                <a16:creationId xmlns:a16="http://schemas.microsoft.com/office/drawing/2014/main" id="{98898DE3-A827-6F8D-FA5A-9FAD13FD3D47}"/>
              </a:ext>
            </a:extLst>
          </p:cNvPr>
          <p:cNvSpPr>
            <a:spLocks noGrp="1"/>
          </p:cNvSpPr>
          <p:nvPr>
            <p:ph idx="1"/>
          </p:nvPr>
        </p:nvSpPr>
        <p:spPr>
          <a:xfrm>
            <a:off x="887730" y="942972"/>
            <a:ext cx="7368540" cy="5102227"/>
          </a:xfrm>
        </p:spPr>
        <p:txBody>
          <a:bodyPr>
            <a:normAutofit/>
          </a:bodyPr>
          <a:lstStyle/>
          <a:p>
            <a:pPr marL="0" indent="0">
              <a:buNone/>
            </a:pPr>
            <a:r>
              <a:rPr lang="nl-NL" sz="1425" kern="100" dirty="0">
                <a:latin typeface="Calibri" panose="020F0502020204030204" pitchFamily="34" charset="0"/>
                <a:ea typeface="Calibri" panose="020F0502020204030204" pitchFamily="34" charset="0"/>
                <a:cs typeface="Times New Roman" panose="02020603050405020304" pitchFamily="18" charset="0"/>
              </a:rPr>
              <a:t> </a:t>
            </a:r>
          </a:p>
          <a:p>
            <a:pPr marL="342900" lvl="0" indent="-342900">
              <a:buFont typeface="Symbol" panose="05050102010706020507" pitchFamily="18" charset="2"/>
              <a:buChar char=""/>
            </a:pPr>
            <a:r>
              <a:rPr lang="nl-NL" sz="1800" kern="100" dirty="0">
                <a:effectLst/>
                <a:latin typeface="Aptos" panose="020B0004020202020204" pitchFamily="34" charset="0"/>
                <a:ea typeface="Aptos" panose="020B0004020202020204" pitchFamily="34" charset="0"/>
                <a:cs typeface="Times New Roman" panose="02020603050405020304" pitchFamily="18" charset="0"/>
              </a:rPr>
              <a:t>Het gaat hier om </a:t>
            </a:r>
            <a:r>
              <a:rPr lang="nl-NL" sz="1800" b="1" kern="100" dirty="0">
                <a:effectLst/>
                <a:latin typeface="Aptos" panose="020B0004020202020204" pitchFamily="34" charset="0"/>
                <a:ea typeface="Aptos" panose="020B0004020202020204" pitchFamily="34" charset="0"/>
                <a:cs typeface="Times New Roman" panose="02020603050405020304" pitchFamily="18" charset="0"/>
              </a:rPr>
              <a:t>1 of 2 leerlingen</a:t>
            </a:r>
            <a:r>
              <a:rPr lang="nl-NL" sz="1800" kern="100" dirty="0">
                <a:effectLst/>
                <a:latin typeface="Aptos" panose="020B0004020202020204" pitchFamily="34" charset="0"/>
                <a:ea typeface="Aptos" panose="020B0004020202020204" pitchFamily="34" charset="0"/>
                <a:cs typeface="Times New Roman" panose="02020603050405020304" pitchFamily="18" charset="0"/>
              </a:rPr>
              <a:t>. En toch… </a:t>
            </a:r>
            <a:r>
              <a:rPr lang="nl-NL" sz="1800" b="1" kern="100" dirty="0">
                <a:effectLst/>
                <a:latin typeface="Aptos" panose="020B0004020202020204" pitchFamily="34" charset="0"/>
                <a:ea typeface="Aptos" panose="020B0004020202020204" pitchFamily="34" charset="0"/>
                <a:cs typeface="Times New Roman" panose="02020603050405020304" pitchFamily="18" charset="0"/>
              </a:rPr>
              <a:t>Iedereen kan af en toe in ring 5 staan</a:t>
            </a:r>
            <a:r>
              <a:rPr lang="nl-NL" sz="1800" kern="100" dirty="0">
                <a:effectLst/>
                <a:latin typeface="Aptos" panose="020B0004020202020204" pitchFamily="34" charset="0"/>
                <a:ea typeface="Aptos" panose="020B0004020202020204" pitchFamily="34" charset="0"/>
                <a:cs typeface="Times New Roman" panose="02020603050405020304" pitchFamily="18" charset="0"/>
              </a:rPr>
              <a:t>. Help jij wel eens iemand? Laat jij anderen meedoen? Ben jij vriendelijk tegen anderen? Check jij af en toe hoe het met je klasgenoten, en dan niet alleen je vrienden, gaat? Dan sta jij op dat moment in ring 5.</a:t>
            </a:r>
          </a:p>
          <a:p>
            <a:pPr marL="342900" lvl="0" indent="-342900">
              <a:buFont typeface="Symbol" panose="05050102010706020507" pitchFamily="18" charset="2"/>
              <a:buChar char=""/>
            </a:pPr>
            <a:r>
              <a:rPr lang="nl-NL" sz="1800" kern="100" dirty="0">
                <a:effectLst/>
                <a:latin typeface="Aptos" panose="020B0004020202020204" pitchFamily="34" charset="0"/>
                <a:ea typeface="Aptos" panose="020B0004020202020204" pitchFamily="34" charset="0"/>
                <a:cs typeface="Times New Roman" panose="02020603050405020304" pitchFamily="18" charset="0"/>
              </a:rPr>
              <a:t>Anderen zullen zeggen: ‘De leerlingen in ring 5 </a:t>
            </a:r>
            <a:r>
              <a:rPr lang="nl-NL" sz="1800" b="1" kern="100" dirty="0">
                <a:effectLst/>
                <a:latin typeface="Aptos" panose="020B0004020202020204" pitchFamily="34" charset="0"/>
                <a:ea typeface="Aptos" panose="020B0004020202020204" pitchFamily="34" charset="0"/>
                <a:cs typeface="Times New Roman" panose="02020603050405020304" pitchFamily="18" charset="0"/>
              </a:rPr>
              <a:t>zijn vaak zichzelf.</a:t>
            </a:r>
            <a:r>
              <a:rPr lang="nl-NL" sz="1800" kern="100" dirty="0">
                <a:effectLst/>
                <a:latin typeface="Aptos" panose="020B0004020202020204" pitchFamily="34" charset="0"/>
                <a:ea typeface="Aptos" panose="020B0004020202020204" pitchFamily="34" charset="0"/>
                <a:cs typeface="Times New Roman" panose="02020603050405020304" pitchFamily="18" charset="0"/>
              </a:rPr>
              <a:t>’ Dat kun je merken. Ze zijn ontspannen, hebben leuke humor, zijn respectvol naar anderen en laten zich aanspreken. Ze stellen zich </a:t>
            </a:r>
            <a:r>
              <a:rPr lang="nl-NL" sz="1800" b="1" kern="100" dirty="0">
                <a:effectLst/>
                <a:latin typeface="Aptos" panose="020B0004020202020204" pitchFamily="34" charset="0"/>
                <a:ea typeface="Aptos" panose="020B0004020202020204" pitchFamily="34" charset="0"/>
                <a:cs typeface="Times New Roman" panose="02020603050405020304" pitchFamily="18" charset="0"/>
              </a:rPr>
              <a:t>sociaal en vriendelijk</a:t>
            </a:r>
            <a:r>
              <a:rPr lang="nl-NL" sz="1800" kern="100" dirty="0">
                <a:effectLst/>
                <a:latin typeface="Aptos" panose="020B0004020202020204" pitchFamily="34" charset="0"/>
                <a:ea typeface="Aptos" panose="020B0004020202020204" pitchFamily="34" charset="0"/>
                <a:cs typeface="Times New Roman" panose="02020603050405020304" pitchFamily="18" charset="0"/>
              </a:rPr>
              <a:t> op. Ze komen tevreden over. Je kunt hen vertrouwen. </a:t>
            </a:r>
          </a:p>
          <a:p>
            <a:pPr marL="342900" lvl="0" indent="-342900">
              <a:buFont typeface="Symbol" panose="05050102010706020507" pitchFamily="18" charset="2"/>
              <a:buChar char=""/>
            </a:pPr>
            <a:r>
              <a:rPr lang="nl-NL" sz="1800" kern="100" dirty="0">
                <a:effectLst/>
                <a:latin typeface="Aptos" panose="020B0004020202020204" pitchFamily="34" charset="0"/>
                <a:ea typeface="Aptos" panose="020B0004020202020204" pitchFamily="34" charset="0"/>
                <a:cs typeface="Times New Roman" panose="02020603050405020304" pitchFamily="18" charset="0"/>
              </a:rPr>
              <a:t>Pesten? Buitensluiten? Grof schelden? Roddelen? Daar doen ze niet aan. Waarom zou je zo met een ander omgaan? Het zijn daarom vaak leerlingen </a:t>
            </a:r>
            <a:r>
              <a:rPr lang="nl-NL" sz="1800" b="1" kern="100" dirty="0">
                <a:effectLst/>
                <a:latin typeface="Aptos" panose="020B0004020202020204" pitchFamily="34" charset="0"/>
                <a:ea typeface="Aptos" panose="020B0004020202020204" pitchFamily="34" charset="0"/>
                <a:cs typeface="Times New Roman" panose="02020603050405020304" pitchFamily="18" charset="0"/>
              </a:rPr>
              <a:t>bij wie</a:t>
            </a:r>
            <a:r>
              <a:rPr lang="nl-NL" sz="1800" kern="100" dirty="0">
                <a:effectLst/>
                <a:latin typeface="Aptos" panose="020B0004020202020204" pitchFamily="34" charset="0"/>
                <a:ea typeface="Aptos" panose="020B0004020202020204" pitchFamily="34" charset="0"/>
                <a:cs typeface="Times New Roman" panose="02020603050405020304" pitchFamily="18" charset="0"/>
              </a:rPr>
              <a:t> </a:t>
            </a:r>
            <a:r>
              <a:rPr lang="nl-NL" sz="1800" b="1" kern="100" dirty="0">
                <a:effectLst/>
                <a:latin typeface="Aptos" panose="020B0004020202020204" pitchFamily="34" charset="0"/>
                <a:ea typeface="Aptos" panose="020B0004020202020204" pitchFamily="34" charset="0"/>
                <a:cs typeface="Times New Roman" panose="02020603050405020304" pitchFamily="18" charset="0"/>
              </a:rPr>
              <a:t>bijna iedereen zich op z’n gemak voelt</a:t>
            </a:r>
            <a:r>
              <a:rPr lang="nl-NL" sz="1800" kern="100" dirty="0">
                <a:effectLst/>
                <a:latin typeface="Aptos" panose="020B0004020202020204" pitchFamily="34" charset="0"/>
                <a:ea typeface="Aptos" panose="020B0004020202020204" pitchFamily="34" charset="0"/>
                <a:cs typeface="Times New Roman" panose="02020603050405020304" pitchFamily="18" charset="0"/>
              </a:rPr>
              <a:t>. Deze leerlingen proberen niet extra stoer te doen of zich uit te sloven ten koste van een ander.</a:t>
            </a:r>
          </a:p>
          <a:p>
            <a:pPr marL="342900" lvl="0" indent="-342900">
              <a:buFont typeface="Symbol" panose="05050102010706020507" pitchFamily="18" charset="2"/>
              <a:buChar char=""/>
            </a:pPr>
            <a:r>
              <a:rPr lang="nl-NL" sz="1800" kern="100" dirty="0">
                <a:effectLst/>
                <a:latin typeface="Aptos" panose="020B0004020202020204" pitchFamily="34" charset="0"/>
                <a:ea typeface="Aptos" panose="020B0004020202020204" pitchFamily="34" charset="0"/>
                <a:cs typeface="Times New Roman" panose="02020603050405020304" pitchFamily="18" charset="0"/>
              </a:rPr>
              <a:t>Je voelt je </a:t>
            </a:r>
            <a:r>
              <a:rPr lang="nl-NL" sz="1800" b="1" kern="100" dirty="0">
                <a:effectLst/>
                <a:latin typeface="Aptos" panose="020B0004020202020204" pitchFamily="34" charset="0"/>
                <a:ea typeface="Aptos" panose="020B0004020202020204" pitchFamily="34" charset="0"/>
                <a:cs typeface="Times New Roman" panose="02020603050405020304" pitchFamily="18" charset="0"/>
              </a:rPr>
              <a:t>veilig en fijn</a:t>
            </a:r>
            <a:r>
              <a:rPr lang="nl-NL" sz="1800" kern="100" dirty="0">
                <a:effectLst/>
                <a:latin typeface="Aptos" panose="020B0004020202020204" pitchFamily="34" charset="0"/>
                <a:ea typeface="Aptos" panose="020B0004020202020204" pitchFamily="34" charset="0"/>
                <a:cs typeface="Times New Roman" panose="02020603050405020304" pitchFamily="18" charset="0"/>
              </a:rPr>
              <a:t> bij deze leerlingen.</a:t>
            </a:r>
          </a:p>
        </p:txBody>
      </p:sp>
      <p:pic>
        <p:nvPicPr>
          <p:cNvPr id="4" name="Afbeelding 3" descr="Afbeelding met Graphics, Lettertype, logo, symbool&#10;&#10;Automatisch gegenereerde beschrijving">
            <a:extLst>
              <a:ext uri="{FF2B5EF4-FFF2-40B4-BE49-F238E27FC236}">
                <a16:creationId xmlns:a16="http://schemas.microsoft.com/office/drawing/2014/main" id="{E6AFBAD4-DF08-ABFF-632C-828E51FD35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44991" y="54943"/>
            <a:ext cx="963194" cy="311666"/>
          </a:xfrm>
          <a:prstGeom prst="rect">
            <a:avLst/>
          </a:prstGeom>
        </p:spPr>
      </p:pic>
      <p:pic>
        <p:nvPicPr>
          <p:cNvPr id="6" name="Afbeelding 5" descr="Afbeelding met tekening, tekenfilm, clipart, schets&#10;&#10;Automatisch gegenereerde beschrijving">
            <a:extLst>
              <a:ext uri="{FF2B5EF4-FFF2-40B4-BE49-F238E27FC236}">
                <a16:creationId xmlns:a16="http://schemas.microsoft.com/office/drawing/2014/main" id="{36BB5891-BAB8-CDB7-0B35-91518428AC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3" y="2331958"/>
            <a:ext cx="1079753" cy="2159507"/>
          </a:xfrm>
          <a:prstGeom prst="rect">
            <a:avLst/>
          </a:prstGeom>
        </p:spPr>
      </p:pic>
      <p:pic>
        <p:nvPicPr>
          <p:cNvPr id="8" name="Afbeelding 7" descr="Afbeelding met tekening, tekenfilm, clipart, illustratie&#10;&#10;Automatisch gegenereerde beschrijving">
            <a:extLst>
              <a:ext uri="{FF2B5EF4-FFF2-40B4-BE49-F238E27FC236}">
                <a16:creationId xmlns:a16="http://schemas.microsoft.com/office/drawing/2014/main" id="{5B8040FD-774B-33E3-630F-5622261BD1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28432" y="2326247"/>
            <a:ext cx="1079753" cy="2165218"/>
          </a:xfrm>
          <a:prstGeom prst="rect">
            <a:avLst/>
          </a:prstGeom>
        </p:spPr>
      </p:pic>
    </p:spTree>
    <p:extLst>
      <p:ext uri="{BB962C8B-B14F-4D97-AF65-F5344CB8AC3E}">
        <p14:creationId xmlns:p14="http://schemas.microsoft.com/office/powerpoint/2010/main" val="2067226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BA0BE3-014E-974F-E606-BC685A5BEA5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CDDCF9E-552F-66D1-4B22-F41C70EE4D6F}"/>
              </a:ext>
            </a:extLst>
          </p:cNvPr>
          <p:cNvSpPr>
            <a:spLocks noGrp="1"/>
          </p:cNvSpPr>
          <p:nvPr>
            <p:ph type="title"/>
          </p:nvPr>
        </p:nvSpPr>
        <p:spPr>
          <a:xfrm>
            <a:off x="28957" y="221764"/>
            <a:ext cx="9086087" cy="994172"/>
          </a:xfrm>
        </p:spPr>
        <p:txBody>
          <a:bodyPr/>
          <a:lstStyle/>
          <a:p>
            <a:pPr algn="ctr"/>
            <a:r>
              <a:rPr lang="nl-NL" b="1" dirty="0"/>
              <a:t>RING 6:</a:t>
            </a:r>
          </a:p>
        </p:txBody>
      </p:sp>
      <p:sp>
        <p:nvSpPr>
          <p:cNvPr id="3" name="Tijdelijke aanduiding voor inhoud 2">
            <a:extLst>
              <a:ext uri="{FF2B5EF4-FFF2-40B4-BE49-F238E27FC236}">
                <a16:creationId xmlns:a16="http://schemas.microsoft.com/office/drawing/2014/main" id="{C8BF98FC-9ED5-984C-01C7-EFCDAF3E2EF8}"/>
              </a:ext>
            </a:extLst>
          </p:cNvPr>
          <p:cNvSpPr>
            <a:spLocks noGrp="1"/>
          </p:cNvSpPr>
          <p:nvPr>
            <p:ph idx="1"/>
          </p:nvPr>
        </p:nvSpPr>
        <p:spPr>
          <a:xfrm>
            <a:off x="914400" y="867409"/>
            <a:ext cx="7315200" cy="5924659"/>
          </a:xfrm>
        </p:spPr>
        <p:txBody>
          <a:bodyPr>
            <a:normAutofit fontScale="92500" lnSpcReduction="10000"/>
          </a:bodyPr>
          <a:lstStyle/>
          <a:p>
            <a:pPr marL="0" indent="0">
              <a:buNone/>
            </a:pPr>
            <a:r>
              <a:rPr lang="nl-NL" sz="1350" kern="100" dirty="0">
                <a:latin typeface="Calibri" panose="020F0502020204030204" pitchFamily="34" charset="0"/>
                <a:ea typeface="Calibri" panose="020F0502020204030204" pitchFamily="34" charset="0"/>
                <a:cs typeface="Times New Roman" panose="02020603050405020304" pitchFamily="18" charset="0"/>
              </a:rPr>
              <a:t> </a:t>
            </a:r>
          </a:p>
          <a:p>
            <a:pPr marL="342900" lvl="0" indent="-342900">
              <a:buFont typeface="Symbol" panose="05050102010706020507" pitchFamily="18" charset="2"/>
              <a:buChar char=""/>
            </a:pPr>
            <a:r>
              <a:rPr lang="nl-NL" sz="1900" kern="100" dirty="0">
                <a:effectLst/>
                <a:latin typeface="Aptos" panose="020B0004020202020204" pitchFamily="34" charset="0"/>
                <a:ea typeface="Aptos" panose="020B0004020202020204" pitchFamily="34" charset="0"/>
                <a:cs typeface="Times New Roman" panose="02020603050405020304" pitchFamily="18" charset="0"/>
              </a:rPr>
              <a:t>Deze leerling voelt zich niet fijn in de groep en vraagt zich misschien af ‘</a:t>
            </a:r>
            <a:r>
              <a:rPr lang="nl-NL" sz="1900" b="1" kern="100" dirty="0">
                <a:effectLst/>
                <a:latin typeface="Aptos" panose="020B0004020202020204" pitchFamily="34" charset="0"/>
                <a:ea typeface="Aptos" panose="020B0004020202020204" pitchFamily="34" charset="0"/>
                <a:cs typeface="Times New Roman" panose="02020603050405020304" pitchFamily="18" charset="0"/>
              </a:rPr>
              <a:t>Hoor ik wel bij de groep?</a:t>
            </a:r>
            <a:r>
              <a:rPr lang="nl-NL" sz="1900" kern="100" dirty="0">
                <a:effectLst/>
                <a:latin typeface="Aptos" panose="020B0004020202020204" pitchFamily="34" charset="0"/>
                <a:ea typeface="Aptos" panose="020B0004020202020204" pitchFamily="34" charset="0"/>
                <a:cs typeface="Times New Roman" panose="02020603050405020304" pitchFamily="18" charset="0"/>
              </a:rPr>
              <a:t>’ Het is niet fijn om dit mee te maken.</a:t>
            </a:r>
          </a:p>
          <a:p>
            <a:pPr marL="342900" lvl="0" indent="-342900">
              <a:buFont typeface="Symbol" panose="05050102010706020507" pitchFamily="18" charset="2"/>
              <a:buChar char=""/>
            </a:pPr>
            <a:r>
              <a:rPr lang="nl-NL" sz="1900" kern="100" dirty="0">
                <a:effectLst/>
                <a:latin typeface="Aptos" panose="020B0004020202020204" pitchFamily="34" charset="0"/>
                <a:ea typeface="Aptos" panose="020B0004020202020204" pitchFamily="34" charset="0"/>
                <a:cs typeface="Times New Roman" panose="02020603050405020304" pitchFamily="18" charset="0"/>
              </a:rPr>
              <a:t>Deze leerling kan makkelijk gepest worden. Hij of zij voelt zich dan heel alleen. Het </a:t>
            </a:r>
            <a:r>
              <a:rPr lang="nl-NL" sz="1900" b="1" kern="100" dirty="0">
                <a:effectLst/>
                <a:latin typeface="Aptos" panose="020B0004020202020204" pitchFamily="34" charset="0"/>
                <a:ea typeface="Aptos" panose="020B0004020202020204" pitchFamily="34" charset="0"/>
                <a:cs typeface="Times New Roman" panose="02020603050405020304" pitchFamily="18" charset="0"/>
              </a:rPr>
              <a:t>kan een erg verdrietige plek zijn</a:t>
            </a:r>
            <a:r>
              <a:rPr lang="nl-NL" sz="1900" kern="100" dirty="0">
                <a:effectLst/>
                <a:latin typeface="Aptos" panose="020B0004020202020204" pitchFamily="34" charset="0"/>
                <a:ea typeface="Aptos" panose="020B0004020202020204" pitchFamily="34" charset="0"/>
                <a:cs typeface="Times New Roman" panose="02020603050405020304" pitchFamily="18" charset="0"/>
              </a:rPr>
              <a:t>. Misschien huilt deze leerling er wel om…</a:t>
            </a:r>
          </a:p>
          <a:p>
            <a:pPr marL="342900" lvl="0" indent="-342900">
              <a:buFont typeface="Symbol" panose="05050102010706020507" pitchFamily="18" charset="2"/>
              <a:buChar char=""/>
            </a:pPr>
            <a:r>
              <a:rPr lang="nl-NL" sz="1900" kern="100" dirty="0">
                <a:effectLst/>
                <a:latin typeface="Aptos" panose="020B0004020202020204" pitchFamily="34" charset="0"/>
                <a:ea typeface="Aptos" panose="020B0004020202020204" pitchFamily="34" charset="0"/>
                <a:cs typeface="Times New Roman" panose="02020603050405020304" pitchFamily="18" charset="0"/>
              </a:rPr>
              <a:t>Het kan zijn dat deze leerling steeds nerveuzer wordt. Hij of zij </a:t>
            </a:r>
            <a:r>
              <a:rPr lang="nl-NL" sz="1900" b="1" kern="100" dirty="0">
                <a:effectLst/>
                <a:latin typeface="Aptos" panose="020B0004020202020204" pitchFamily="34" charset="0"/>
                <a:ea typeface="Aptos" panose="020B0004020202020204" pitchFamily="34" charset="0"/>
                <a:cs typeface="Times New Roman" panose="02020603050405020304" pitchFamily="18" charset="0"/>
              </a:rPr>
              <a:t>reageert dan snel onhandig, boos of verdrietig</a:t>
            </a:r>
            <a:r>
              <a:rPr lang="nl-NL" sz="1900" kern="100" dirty="0">
                <a:effectLst/>
                <a:latin typeface="Aptos" panose="020B0004020202020204" pitchFamily="34" charset="0"/>
                <a:ea typeface="Aptos" panose="020B0004020202020204" pitchFamily="34" charset="0"/>
                <a:cs typeface="Times New Roman" panose="02020603050405020304" pitchFamily="18" charset="0"/>
              </a:rPr>
              <a:t>. Dat zorgt dat anderen deze leerling gaan uitdagen. </a:t>
            </a:r>
          </a:p>
          <a:p>
            <a:pPr marL="342900" lvl="0" indent="-342900">
              <a:buFont typeface="Symbol" panose="05050102010706020507" pitchFamily="18" charset="2"/>
              <a:buChar char=""/>
            </a:pPr>
            <a:r>
              <a:rPr lang="nl-NL" sz="1900" kern="100" dirty="0">
                <a:effectLst/>
                <a:latin typeface="Aptos" panose="020B0004020202020204" pitchFamily="34" charset="0"/>
                <a:ea typeface="Aptos" panose="020B0004020202020204" pitchFamily="34" charset="0"/>
                <a:cs typeface="Times New Roman" panose="02020603050405020304" pitchFamily="18" charset="0"/>
              </a:rPr>
              <a:t>Het kan ook zijn dat deze leerling </a:t>
            </a:r>
            <a:r>
              <a:rPr lang="nl-NL" sz="1900" b="1" kern="100" dirty="0">
                <a:effectLst/>
                <a:latin typeface="Aptos" panose="020B0004020202020204" pitchFamily="34" charset="0"/>
                <a:ea typeface="Aptos" panose="020B0004020202020204" pitchFamily="34" charset="0"/>
                <a:cs typeface="Times New Roman" panose="02020603050405020304" pitchFamily="18" charset="0"/>
              </a:rPr>
              <a:t>zich terugtrekt en klein maakt</a:t>
            </a:r>
            <a:r>
              <a:rPr lang="nl-NL" sz="1900" kern="100" dirty="0">
                <a:effectLst/>
                <a:latin typeface="Aptos" panose="020B0004020202020204" pitchFamily="34" charset="0"/>
                <a:ea typeface="Aptos" panose="020B0004020202020204" pitchFamily="34" charset="0"/>
                <a:cs typeface="Times New Roman" panose="02020603050405020304" pitchFamily="18" charset="0"/>
              </a:rPr>
              <a:t>. Dan probeert de leerling niet meer op te vallen.</a:t>
            </a:r>
          </a:p>
          <a:p>
            <a:pPr marL="342900" lvl="0" indent="-342900">
              <a:buFont typeface="Symbol" panose="05050102010706020507" pitchFamily="18" charset="2"/>
              <a:buChar char=""/>
            </a:pPr>
            <a:r>
              <a:rPr lang="nl-NL" sz="1900" kern="100" dirty="0">
                <a:effectLst/>
                <a:latin typeface="Aptos" panose="020B0004020202020204" pitchFamily="34" charset="0"/>
                <a:ea typeface="Aptos" panose="020B0004020202020204" pitchFamily="34" charset="0"/>
                <a:cs typeface="Times New Roman" panose="02020603050405020304" pitchFamily="18" charset="0"/>
              </a:rPr>
              <a:t>Deze leerling kan zich </a:t>
            </a:r>
            <a:r>
              <a:rPr lang="nl-NL" sz="1900" b="1" kern="100" dirty="0">
                <a:effectLst/>
                <a:latin typeface="Aptos" panose="020B0004020202020204" pitchFamily="34" charset="0"/>
                <a:ea typeface="Aptos" panose="020B0004020202020204" pitchFamily="34" charset="0"/>
                <a:cs typeface="Times New Roman" panose="02020603050405020304" pitchFamily="18" charset="0"/>
              </a:rPr>
              <a:t>alleen en ongelukkig</a:t>
            </a:r>
            <a:r>
              <a:rPr lang="nl-NL" sz="1900" kern="100" dirty="0">
                <a:effectLst/>
                <a:latin typeface="Aptos" panose="020B0004020202020204" pitchFamily="34" charset="0"/>
                <a:ea typeface="Aptos" panose="020B0004020202020204" pitchFamily="34" charset="0"/>
                <a:cs typeface="Times New Roman" panose="02020603050405020304" pitchFamily="18" charset="0"/>
              </a:rPr>
              <a:t> voelen. Dat gevoel moet je voor klasgenoten niet willen.</a:t>
            </a:r>
          </a:p>
          <a:p>
            <a:pPr marL="342900" lvl="0" indent="-342900">
              <a:buFont typeface="Symbol" panose="05050102010706020507" pitchFamily="18" charset="2"/>
              <a:buChar char=""/>
            </a:pPr>
            <a:r>
              <a:rPr lang="nl-NL" sz="1900" kern="100" dirty="0">
                <a:effectLst/>
                <a:latin typeface="Aptos" panose="020B0004020202020204" pitchFamily="34" charset="0"/>
                <a:ea typeface="Aptos" panose="020B0004020202020204" pitchFamily="34" charset="0"/>
                <a:cs typeface="Times New Roman" panose="02020603050405020304" pitchFamily="18" charset="0"/>
              </a:rPr>
              <a:t>Als het deze leerling overkomt dan </a:t>
            </a:r>
            <a:r>
              <a:rPr lang="nl-NL" sz="1900" b="1" kern="100" dirty="0">
                <a:effectLst/>
                <a:latin typeface="Aptos" panose="020B0004020202020204" pitchFamily="34" charset="0"/>
                <a:ea typeface="Aptos" panose="020B0004020202020204" pitchFamily="34" charset="0"/>
                <a:cs typeface="Times New Roman" panose="02020603050405020304" pitchFamily="18" charset="0"/>
              </a:rPr>
              <a:t>kan</a:t>
            </a:r>
            <a:r>
              <a:rPr lang="nl-NL" sz="1900" kern="100" dirty="0">
                <a:effectLst/>
                <a:latin typeface="Aptos" panose="020B0004020202020204" pitchFamily="34" charset="0"/>
                <a:ea typeface="Aptos" panose="020B0004020202020204" pitchFamily="34" charset="0"/>
                <a:cs typeface="Times New Roman" panose="02020603050405020304" pitchFamily="18" charset="0"/>
              </a:rPr>
              <a:t> </a:t>
            </a:r>
            <a:r>
              <a:rPr lang="nl-NL" sz="1900" b="1" kern="100" dirty="0">
                <a:effectLst/>
                <a:latin typeface="Aptos" panose="020B0004020202020204" pitchFamily="34" charset="0"/>
                <a:ea typeface="Aptos" panose="020B0004020202020204" pitchFamily="34" charset="0"/>
                <a:cs typeface="Times New Roman" panose="02020603050405020304" pitchFamily="18" charset="0"/>
              </a:rPr>
              <a:t>het</a:t>
            </a:r>
            <a:r>
              <a:rPr lang="nl-NL" sz="1900" kern="100" dirty="0">
                <a:effectLst/>
                <a:latin typeface="Aptos" panose="020B0004020202020204" pitchFamily="34" charset="0"/>
                <a:ea typeface="Aptos" panose="020B0004020202020204" pitchFamily="34" charset="0"/>
                <a:cs typeface="Times New Roman" panose="02020603050405020304" pitchFamily="18" charset="0"/>
              </a:rPr>
              <a:t> </a:t>
            </a:r>
            <a:r>
              <a:rPr lang="nl-NL" sz="1900" b="1" kern="100" dirty="0">
                <a:effectLst/>
                <a:latin typeface="Aptos" panose="020B0004020202020204" pitchFamily="34" charset="0"/>
                <a:ea typeface="Aptos" panose="020B0004020202020204" pitchFamily="34" charset="0"/>
                <a:cs typeface="Times New Roman" panose="02020603050405020304" pitchFamily="18" charset="0"/>
              </a:rPr>
              <a:t>iedereen overkomen</a:t>
            </a:r>
            <a:r>
              <a:rPr lang="nl-NL" sz="1900" kern="100" dirty="0">
                <a:effectLst/>
                <a:latin typeface="Aptos" panose="020B0004020202020204" pitchFamily="34" charset="0"/>
                <a:ea typeface="Aptos" panose="020B0004020202020204" pitchFamily="34" charset="0"/>
                <a:cs typeface="Times New Roman" panose="02020603050405020304" pitchFamily="18" charset="0"/>
              </a:rPr>
              <a:t> in deze klas. Vergis je niet!</a:t>
            </a:r>
          </a:p>
          <a:p>
            <a:pPr marL="342900" lvl="0" indent="-342900">
              <a:buFont typeface="Symbol" panose="05050102010706020507" pitchFamily="18" charset="2"/>
              <a:buChar char=""/>
            </a:pPr>
            <a:r>
              <a:rPr lang="nl-NL" sz="1900" kern="100" dirty="0">
                <a:effectLst/>
                <a:latin typeface="Aptos" panose="020B0004020202020204" pitchFamily="34" charset="0"/>
                <a:ea typeface="Aptos" panose="020B0004020202020204" pitchFamily="34" charset="0"/>
                <a:cs typeface="Times New Roman" panose="02020603050405020304" pitchFamily="18" charset="0"/>
              </a:rPr>
              <a:t>Schakel de leraar in, schakel klasgenoten in. Een leerling die bijvoorbeeld vaak gepest is, zal het lang onthouden en kan er later ook nog last van hebben!</a:t>
            </a:r>
          </a:p>
          <a:p>
            <a:pPr marL="342900" lvl="0" indent="-342900">
              <a:buFont typeface="Symbol" panose="05050102010706020507" pitchFamily="18" charset="2"/>
              <a:buChar char=""/>
            </a:pPr>
            <a:r>
              <a:rPr lang="nl-NL" sz="1900" kern="100" dirty="0">
                <a:effectLst/>
                <a:latin typeface="Aptos" panose="020B0004020202020204" pitchFamily="34" charset="0"/>
                <a:ea typeface="Aptos" panose="020B0004020202020204" pitchFamily="34" charset="0"/>
                <a:cs typeface="Times New Roman" panose="02020603050405020304" pitchFamily="18" charset="0"/>
              </a:rPr>
              <a:t>Ben jij het zelf? Zoek iemand op! Je hoeft het </a:t>
            </a:r>
            <a:r>
              <a:rPr lang="nl-NL" sz="1900" b="1" kern="100" dirty="0">
                <a:effectLst/>
                <a:latin typeface="Aptos" panose="020B0004020202020204" pitchFamily="34" charset="0"/>
                <a:ea typeface="Aptos" panose="020B0004020202020204" pitchFamily="34" charset="0"/>
                <a:cs typeface="Times New Roman" panose="02020603050405020304" pitchFamily="18" charset="0"/>
              </a:rPr>
              <a:t>niet alleen</a:t>
            </a:r>
            <a:r>
              <a:rPr lang="nl-NL" sz="1900" kern="100" dirty="0">
                <a:effectLst/>
                <a:latin typeface="Aptos" panose="020B0004020202020204" pitchFamily="34" charset="0"/>
                <a:ea typeface="Aptos" panose="020B0004020202020204" pitchFamily="34" charset="0"/>
                <a:cs typeface="Times New Roman" panose="02020603050405020304" pitchFamily="18" charset="0"/>
              </a:rPr>
              <a:t> te doen. Weet je al iemand die je op weg kan helpen? Laat iemand meedenken en probeer samen sterker te worden!</a:t>
            </a:r>
          </a:p>
          <a:p>
            <a:pPr marL="0" indent="0">
              <a:buNone/>
            </a:pPr>
            <a:endParaRPr lang="nl-NL" dirty="0"/>
          </a:p>
        </p:txBody>
      </p:sp>
      <p:pic>
        <p:nvPicPr>
          <p:cNvPr id="4" name="Afbeelding 3" descr="Afbeelding met Graphics, Lettertype, logo, symbool&#10;&#10;Automatisch gegenereerde beschrijving">
            <a:extLst>
              <a:ext uri="{FF2B5EF4-FFF2-40B4-BE49-F238E27FC236}">
                <a16:creationId xmlns:a16="http://schemas.microsoft.com/office/drawing/2014/main" id="{BCFB1C67-B538-8A58-0A80-DF3895AF67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0806" y="65931"/>
            <a:ext cx="963194" cy="311666"/>
          </a:xfrm>
          <a:prstGeom prst="rect">
            <a:avLst/>
          </a:prstGeom>
        </p:spPr>
      </p:pic>
      <p:pic>
        <p:nvPicPr>
          <p:cNvPr id="6" name="Afbeelding 5" descr="Afbeelding met tekenfilm, tekening, illustratie, schets&#10;&#10;Automatisch gegenereerde beschrijving">
            <a:extLst>
              <a:ext uri="{FF2B5EF4-FFF2-40B4-BE49-F238E27FC236}">
                <a16:creationId xmlns:a16="http://schemas.microsoft.com/office/drawing/2014/main" id="{045D2869-4A70-4D91-C9A6-6DF47B65BF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14" y="2351699"/>
            <a:ext cx="1077301" cy="2154602"/>
          </a:xfrm>
          <a:prstGeom prst="rect">
            <a:avLst/>
          </a:prstGeom>
        </p:spPr>
      </p:pic>
      <p:pic>
        <p:nvPicPr>
          <p:cNvPr id="8" name="Afbeelding 7" descr="Afbeelding met tekening, tekenfilm, schets, illustratie&#10;&#10;Automatisch gegenereerde beschrijving">
            <a:extLst>
              <a:ext uri="{FF2B5EF4-FFF2-40B4-BE49-F238E27FC236}">
                <a16:creationId xmlns:a16="http://schemas.microsoft.com/office/drawing/2014/main" id="{70D9683E-74B2-731A-F2B6-0597D34365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37743" y="2351699"/>
            <a:ext cx="1077301" cy="2160242"/>
          </a:xfrm>
          <a:prstGeom prst="rect">
            <a:avLst/>
          </a:prstGeom>
        </p:spPr>
      </p:pic>
    </p:spTree>
    <p:extLst>
      <p:ext uri="{BB962C8B-B14F-4D97-AF65-F5344CB8AC3E}">
        <p14:creationId xmlns:p14="http://schemas.microsoft.com/office/powerpoint/2010/main" val="1030471967"/>
      </p:ext>
    </p:extLst>
  </p:cSld>
  <p:clrMapOvr>
    <a:masterClrMapping/>
  </p:clrMapOvr>
</p:sld>
</file>

<file path=ppt/theme/theme1.xml><?xml version="1.0" encoding="utf-8"?>
<a:theme xmlns:a="http://schemas.openxmlformats.org/drawingml/2006/main" name="Kantoorthema">
  <a:themeElements>
    <a:clrScheme name="Kantoorthema">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Kantoorthema">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136</TotalTime>
  <Words>1306</Words>
  <Application>Microsoft Office PowerPoint</Application>
  <PresentationFormat>Diavoorstelling (4:3)</PresentationFormat>
  <Paragraphs>54</Paragraphs>
  <Slides>7</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7</vt:i4>
      </vt:variant>
    </vt:vector>
  </HeadingPairs>
  <TitlesOfParts>
    <vt:vector size="13" baseType="lpstr">
      <vt:lpstr>Aptos</vt:lpstr>
      <vt:lpstr>Aptos Display</vt:lpstr>
      <vt:lpstr>Arial</vt:lpstr>
      <vt:lpstr>Calibri</vt:lpstr>
      <vt:lpstr>Symbol</vt:lpstr>
      <vt:lpstr>Kantoorthema</vt:lpstr>
      <vt:lpstr>De Ringaanpak</vt:lpstr>
      <vt:lpstr>RING 1:</vt:lpstr>
      <vt:lpstr>RING 2:</vt:lpstr>
      <vt:lpstr>RING 3:</vt:lpstr>
      <vt:lpstr>RING 4:</vt:lpstr>
      <vt:lpstr>RING 5:</vt:lpstr>
      <vt:lpstr>RING 6:</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Ringaanpak</dc:title>
  <dc:creator>Barry Redeker</dc:creator>
  <cp:lastModifiedBy>Barry Redeker</cp:lastModifiedBy>
  <cp:revision>2</cp:revision>
  <dcterms:created xsi:type="dcterms:W3CDTF">2024-03-06T11:37:48Z</dcterms:created>
  <dcterms:modified xsi:type="dcterms:W3CDTF">2024-04-08T09:43:53Z</dcterms:modified>
</cp:coreProperties>
</file>